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2" r:id="rId4"/>
    <p:sldId id="257" r:id="rId5"/>
    <p:sldId id="281" r:id="rId6"/>
    <p:sldId id="276" r:id="rId7"/>
    <p:sldId id="278" r:id="rId8"/>
    <p:sldId id="277" r:id="rId9"/>
    <p:sldId id="279" r:id="rId10"/>
    <p:sldId id="280" r:id="rId11"/>
    <p:sldId id="265" r:id="rId12"/>
    <p:sldId id="266" r:id="rId13"/>
    <p:sldId id="282" r:id="rId14"/>
    <p:sldId id="271" r:id="rId15"/>
    <p:sldId id="275" r:id="rId16"/>
    <p:sldId id="283" r:id="rId17"/>
    <p:sldId id="267" r:id="rId18"/>
    <p:sldId id="274" r:id="rId19"/>
    <p:sldId id="273" r:id="rId20"/>
    <p:sldId id="272" r:id="rId21"/>
    <p:sldId id="284" r:id="rId22"/>
    <p:sldId id="269" r:id="rId23"/>
    <p:sldId id="270" r:id="rId24"/>
    <p:sldId id="260" r:id="rId25"/>
    <p:sldId id="261" r:id="rId26"/>
    <p:sldId id="285" r:id="rId27"/>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0E161BD-4E69-4028-96D2-BC95117848E7}" type="datetimeFigureOut">
              <a:rPr lang="ro-RO" smtClean="0"/>
              <a:t>15.12.2020</a:t>
            </a:fld>
            <a:endParaRPr lang="ro-RO"/>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o-RO"/>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B319362-B099-4810-8B5D-F2E30D59EEF0}" type="slidenum">
              <a:rPr lang="ro-RO" smtClean="0"/>
              <a:t>‹#›</a:t>
            </a:fld>
            <a:endParaRPr lang="ro-R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o-RO" smtClean="0"/>
              <a:t>Clic pentru editare stil titlu</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a:p>
        </p:txBody>
      </p:sp>
      <p:sp>
        <p:nvSpPr>
          <p:cNvPr id="3" name="Vertical Text Placeholder 2"/>
          <p:cNvSpPr>
            <a:spLocks noGrp="1"/>
          </p:cNvSpPr>
          <p:nvPr>
            <p:ph type="body" orient="vert" idx="1"/>
          </p:nvPr>
        </p:nvSpPr>
        <p:spPr/>
        <p:txBody>
          <a:bodyPr vert="eaVert" anchor="ct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E0E161BD-4E69-4028-96D2-BC95117848E7}" type="datetimeFigureOut">
              <a:rPr lang="ro-RO" smtClean="0"/>
              <a:t>15.12.2020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B319362-B099-4810-8B5D-F2E30D59EEF0}" type="slidenum">
              <a:rPr lang="ro-RO" smtClean="0"/>
              <a:t>‹#›</a:t>
            </a:fld>
            <a:endParaRPr lang="ro-R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E0E161BD-4E69-4028-96D2-BC95117848E7}" type="datetimeFigureOut">
              <a:rPr lang="ro-RO" smtClean="0"/>
              <a:t>15.12.2020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B319362-B099-4810-8B5D-F2E30D59EEF0}" type="slidenum">
              <a:rPr lang="ro-RO" smtClean="0"/>
              <a:t>‹#›</a:t>
            </a:fld>
            <a:endParaRPr lang="ro-R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E0E161BD-4E69-4028-96D2-BC95117848E7}" type="datetimeFigureOut">
              <a:rPr lang="ro-RO" smtClean="0"/>
              <a:t>15.12.2020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B319362-B099-4810-8B5D-F2E30D59EEF0}" type="slidenum">
              <a:rPr lang="ro-RO" smtClean="0"/>
              <a:t>‹#›</a:t>
            </a:fld>
            <a:endParaRPr lang="ro-RO"/>
          </a:p>
        </p:txBody>
      </p:sp>
      <p:sp>
        <p:nvSpPr>
          <p:cNvPr id="11" name="Title 10"/>
          <p:cNvSpPr>
            <a:spLocks noGrp="1"/>
          </p:cNvSpPr>
          <p:nvPr>
            <p:ph type="title"/>
          </p:nvPr>
        </p:nvSpPr>
        <p:spPr/>
        <p:txBody>
          <a:bodyPr/>
          <a:lstStyle/>
          <a:p>
            <a:r>
              <a:rPr lang="ro-RO" smtClean="0"/>
              <a:t>Clic pentru editare stil titlu</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o-RO" smtClean="0"/>
              <a:t>Clic pentru editare stil titlu</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E0E161BD-4E69-4028-96D2-BC95117848E7}" type="datetimeFigureOut">
              <a:rPr lang="ro-RO" smtClean="0"/>
              <a:t>15.12.2020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B319362-B099-4810-8B5D-F2E30D59EEF0}"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E161BD-4E69-4028-96D2-BC95117848E7}" type="datetimeFigureOut">
              <a:rPr lang="ro-RO" smtClean="0"/>
              <a:t>15.12.2020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B319362-B099-4810-8B5D-F2E30D59EEF0}" type="slidenum">
              <a:rPr lang="ro-RO" smtClean="0"/>
              <a:t>‹#›</a:t>
            </a:fld>
            <a:endParaRPr lang="ro-RO"/>
          </a:p>
        </p:txBody>
      </p:sp>
      <p:sp>
        <p:nvSpPr>
          <p:cNvPr id="12" name="Title 11"/>
          <p:cNvSpPr>
            <a:spLocks noGrp="1"/>
          </p:cNvSpPr>
          <p:nvPr>
            <p:ph type="title"/>
          </p:nvPr>
        </p:nvSpPr>
        <p:spPr/>
        <p:txBody>
          <a:bodyPr/>
          <a:lstStyle>
            <a:lvl1pPr>
              <a:defRPr>
                <a:solidFill>
                  <a:schemeClr val="tx2"/>
                </a:solidFill>
              </a:defRPr>
            </a:lvl1pPr>
          </a:lstStyle>
          <a:p>
            <a:r>
              <a:rPr lang="ro-RO" smtClean="0"/>
              <a:t>Clic pentru editare stil titlu</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smtClean="0"/>
              <a:t>Clic pentru editare stil titlu</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E0E161BD-4E69-4028-96D2-BC95117848E7}" type="datetimeFigureOut">
              <a:rPr lang="ro-RO" smtClean="0"/>
              <a:t>15.12.2020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B319362-B099-4810-8B5D-F2E30D59EEF0}" type="slidenum">
              <a:rPr lang="ro-RO" smtClean="0"/>
              <a:t>‹#›</a:t>
            </a:fld>
            <a:endParaRPr lang="ro-R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E0E161BD-4E69-4028-96D2-BC95117848E7}" type="datetimeFigureOut">
              <a:rPr lang="ro-RO" smtClean="0"/>
              <a:t>15.12.2020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B319362-B099-4810-8B5D-F2E30D59EEF0}" type="slidenum">
              <a:rPr lang="ro-RO" smtClean="0"/>
              <a:t>‹#›</a:t>
            </a:fld>
            <a:endParaRPr lang="ro-R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161BD-4E69-4028-96D2-BC95117848E7}" type="datetimeFigureOut">
              <a:rPr lang="ro-RO" smtClean="0"/>
              <a:t>15.12.2020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B319362-B099-4810-8B5D-F2E30D59EEF0}"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o-RO" smtClean="0"/>
              <a:t>Clic pentru editare stil titlu</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E0E161BD-4E69-4028-96D2-BC95117848E7}" type="datetimeFigureOut">
              <a:rPr lang="ro-RO" smtClean="0"/>
              <a:t>15.12.2020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B319362-B099-4810-8B5D-F2E30D59EEF0}"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o-RO" smtClean="0"/>
              <a:t>Clic pentru editare stil titlu</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E0E161BD-4E69-4028-96D2-BC95117848E7}" type="datetimeFigureOut">
              <a:rPr lang="ro-RO" smtClean="0"/>
              <a:t>15.12.2020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B319362-B099-4810-8B5D-F2E30D59EEF0}"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o-RO" smtClean="0"/>
              <a:t>Clic pentru editare stil titlu</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0E161BD-4E69-4028-96D2-BC95117848E7}" type="datetimeFigureOut">
              <a:rPr lang="ro-RO" smtClean="0"/>
              <a:t>15.12.2020</a:t>
            </a:fld>
            <a:endParaRPr lang="ro-RO"/>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o-RO"/>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B319362-B099-4810-8B5D-F2E30D59EEF0}"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r>
              <a:rPr lang="en-US" b="1" dirty="0" err="1" smtClean="0">
                <a:ln w="10541" cmpd="sng">
                  <a:solidFill>
                    <a:schemeClr val="bg1"/>
                  </a:solidFill>
                  <a:prstDash val="solid"/>
                </a:ln>
              </a:rPr>
              <a:t>Tradi</a:t>
            </a:r>
            <a:r>
              <a:rPr lang="ro-RO" b="1" dirty="0" smtClean="0">
                <a:ln w="10541" cmpd="sng">
                  <a:solidFill>
                    <a:schemeClr val="bg1"/>
                  </a:solidFill>
                  <a:prstDash val="solid"/>
                </a:ln>
              </a:rPr>
              <a:t>ții și obiceiuri de Crăciun</a:t>
            </a:r>
            <a:endParaRPr lang="ro-RO" b="1" dirty="0">
              <a:ln w="10541" cmpd="sng">
                <a:solidFill>
                  <a:schemeClr val="bg1"/>
                </a:solidFill>
                <a:prstDash val="solid"/>
              </a:ln>
            </a:endParaRPr>
          </a:p>
        </p:txBody>
      </p:sp>
    </p:spTree>
    <p:extLst>
      <p:ext uri="{BB962C8B-B14F-4D97-AF65-F5344CB8AC3E}">
        <p14:creationId xmlns:p14="http://schemas.microsoft.com/office/powerpoint/2010/main" val="259273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marL="0" indent="0">
              <a:buNone/>
            </a:pPr>
            <a:r>
              <a:rPr lang="ro-RO" dirty="0" smtClean="0">
                <a:latin typeface="Times New Roman" panose="02020603050405020304" pitchFamily="18" charset="0"/>
                <a:cs typeface="Times New Roman" panose="02020603050405020304" pitchFamily="18" charset="0"/>
              </a:rPr>
              <a:t>	Plugușorul </a:t>
            </a:r>
            <a:r>
              <a:rPr lang="ro-RO" dirty="0">
                <a:latin typeface="Times New Roman" panose="02020603050405020304" pitchFamily="18" charset="0"/>
                <a:cs typeface="Times New Roman" panose="02020603050405020304" pitchFamily="18" charset="0"/>
              </a:rPr>
              <a:t>se </a:t>
            </a:r>
            <a:r>
              <a:rPr lang="ro-RO" dirty="0" smtClean="0">
                <a:latin typeface="Times New Roman" panose="02020603050405020304" pitchFamily="18" charset="0"/>
                <a:cs typeface="Times New Roman" panose="02020603050405020304" pitchFamily="18" charset="0"/>
              </a:rPr>
              <a:t>recită </a:t>
            </a:r>
            <a:r>
              <a:rPr lang="ro-RO" dirty="0">
                <a:latin typeface="Times New Roman" panose="02020603050405020304" pitchFamily="18" charset="0"/>
                <a:cs typeface="Times New Roman" panose="02020603050405020304" pitchFamily="18" charset="0"/>
              </a:rPr>
              <a:t>din </a:t>
            </a:r>
            <a:r>
              <a:rPr lang="ro-RO" dirty="0" smtClean="0">
                <a:latin typeface="Times New Roman" panose="02020603050405020304" pitchFamily="18" charset="0"/>
                <a:cs typeface="Times New Roman" panose="02020603050405020304" pitchFamily="18" charset="0"/>
              </a:rPr>
              <a:t>casă-n casă </a:t>
            </a:r>
            <a:r>
              <a:rPr lang="ro-RO" dirty="0">
                <a:latin typeface="Times New Roman" panose="02020603050405020304" pitchFamily="18" charset="0"/>
                <a:cs typeface="Times New Roman" panose="02020603050405020304" pitchFamily="18" charset="0"/>
              </a:rPr>
              <a:t>î</a:t>
            </a:r>
            <a:r>
              <a:rPr lang="ro-RO" dirty="0" smtClean="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Ajunul Anului nou, seara, sau </a:t>
            </a:r>
            <a:r>
              <a:rPr lang="ro-RO" dirty="0" smtClean="0">
                <a:latin typeface="Times New Roman" panose="02020603050405020304" pitchFamily="18" charset="0"/>
                <a:cs typeface="Times New Roman" panose="02020603050405020304" pitchFamily="18" charset="0"/>
              </a:rPr>
              <a:t>până </a:t>
            </a:r>
            <a:r>
              <a:rPr lang="ro-RO" dirty="0">
                <a:latin typeface="Times New Roman" panose="02020603050405020304" pitchFamily="18" charset="0"/>
                <a:cs typeface="Times New Roman" panose="02020603050405020304" pitchFamily="18" charset="0"/>
              </a:rPr>
              <a:t>î</a:t>
            </a:r>
            <a:r>
              <a:rPr lang="ro-RO" dirty="0" smtClean="0">
                <a:latin typeface="Times New Roman" panose="02020603050405020304" pitchFamily="18" charset="0"/>
                <a:cs typeface="Times New Roman" panose="02020603050405020304" pitchFamily="18" charset="0"/>
              </a:rPr>
              <a:t>n dimineața </a:t>
            </a:r>
            <a:r>
              <a:rPr lang="ro-RO" dirty="0">
                <a:latin typeface="Times New Roman" panose="02020603050405020304" pitchFamily="18" charset="0"/>
                <a:cs typeface="Times New Roman" panose="02020603050405020304" pitchFamily="18" charset="0"/>
              </a:rPr>
              <a:t>Anului Nou. Era practicat de copii sau </a:t>
            </a:r>
            <a:r>
              <a:rPr lang="ro-RO" dirty="0" smtClean="0">
                <a:latin typeface="Times New Roman" panose="02020603050405020304" pitchFamily="18" charset="0"/>
                <a:cs typeface="Times New Roman" panose="02020603050405020304" pitchFamily="18" charset="0"/>
              </a:rPr>
              <a:t>adolescenți</a:t>
            </a:r>
            <a:r>
              <a:rPr lang="ro-RO" dirty="0">
                <a:latin typeface="Times New Roman" panose="02020603050405020304" pitchFamily="18" charset="0"/>
                <a:cs typeface="Times New Roman" panose="02020603050405020304" pitchFamily="18" charset="0"/>
              </a:rPr>
              <a:t>, ca si acum.</a:t>
            </a:r>
          </a:p>
        </p:txBody>
      </p:sp>
      <p:sp>
        <p:nvSpPr>
          <p:cNvPr id="2" name="Titlu 1"/>
          <p:cNvSpPr>
            <a:spLocks noGrp="1"/>
          </p:cNvSpPr>
          <p:nvPr>
            <p:ph type="title"/>
          </p:nvPr>
        </p:nvSpPr>
        <p:spPr/>
        <p:txBody>
          <a:bodyPr/>
          <a:lstStyle/>
          <a:p>
            <a:r>
              <a:rPr lang="ro-RO" dirty="0" smtClean="0"/>
              <a:t>PLUGUȘORUL</a:t>
            </a: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428998"/>
            <a:ext cx="5161756" cy="2890583"/>
          </a:xfrm>
          <a:prstGeom prst="rect">
            <a:avLst/>
          </a:prstGeom>
        </p:spPr>
      </p:pic>
    </p:spTree>
    <p:extLst>
      <p:ext uri="{BB962C8B-B14F-4D97-AF65-F5344CB8AC3E}">
        <p14:creationId xmlns:p14="http://schemas.microsoft.com/office/powerpoint/2010/main" val="330739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10" y="3009900"/>
            <a:ext cx="6153150" cy="3848100"/>
          </a:xfrm>
          <a:prstGeom prst="rect">
            <a:avLst/>
          </a:prstGeom>
        </p:spPr>
      </p:pic>
      <p:sp>
        <p:nvSpPr>
          <p:cNvPr id="3" name="Substituent conținut 2"/>
          <p:cNvSpPr>
            <a:spLocks noGrp="1"/>
          </p:cNvSpPr>
          <p:nvPr>
            <p:ph idx="1"/>
          </p:nvPr>
        </p:nvSpPr>
        <p:spPr>
          <a:xfrm>
            <a:off x="663332" y="1268760"/>
            <a:ext cx="7745505" cy="3877815"/>
          </a:xfrm>
        </p:spPr>
        <p:txBody>
          <a:bodyPr/>
          <a:lstStyle/>
          <a:p>
            <a:pPr marL="0" indent="0">
              <a:buNone/>
            </a:pPr>
            <a:r>
              <a:rPr lang="ro-RO" dirty="0" smtClean="0">
                <a:latin typeface="Times New Roman" panose="02020603050405020304" pitchFamily="18" charset="0"/>
                <a:cs typeface="Times New Roman" panose="02020603050405020304" pitchFamily="18" charset="0"/>
              </a:rPr>
              <a:t>	Bradul </a:t>
            </a:r>
            <a:r>
              <a:rPr lang="ro-RO" dirty="0">
                <a:latin typeface="Times New Roman" panose="02020603050405020304" pitchFamily="18" charset="0"/>
                <a:cs typeface="Times New Roman" panose="02020603050405020304" pitchFamily="18" charset="0"/>
              </a:rPr>
              <a:t>de </a:t>
            </a:r>
            <a:r>
              <a:rPr lang="ro-RO" dirty="0" smtClean="0">
                <a:latin typeface="Times New Roman" panose="02020603050405020304" pitchFamily="18" charset="0"/>
                <a:cs typeface="Times New Roman" panose="02020603050405020304" pitchFamily="18" charset="0"/>
              </a:rPr>
              <a:t>Crăciun </a:t>
            </a:r>
            <a:r>
              <a:rPr lang="ro-RO" dirty="0">
                <a:latin typeface="Times New Roman" panose="02020603050405020304" pitchFamily="18" charset="0"/>
                <a:cs typeface="Times New Roman" panose="02020603050405020304" pitchFamily="18" charset="0"/>
              </a:rPr>
              <a:t>se </a:t>
            </a:r>
            <a:r>
              <a:rPr lang="ro-RO" dirty="0" smtClean="0">
                <a:latin typeface="Times New Roman" panose="02020603050405020304" pitchFamily="18" charset="0"/>
                <a:cs typeface="Times New Roman" panose="02020603050405020304" pitchFamily="18" charset="0"/>
              </a:rPr>
              <a:t>ornează în </a:t>
            </a:r>
            <a:r>
              <a:rPr lang="ro-RO" dirty="0">
                <a:latin typeface="Times New Roman" panose="02020603050405020304" pitchFamily="18" charset="0"/>
                <a:cs typeface="Times New Roman" panose="02020603050405020304" pitchFamily="18" charset="0"/>
              </a:rPr>
              <a:t>Ajunul </a:t>
            </a:r>
            <a:r>
              <a:rPr lang="ro-RO" dirty="0" smtClean="0">
                <a:latin typeface="Times New Roman" panose="02020603050405020304" pitchFamily="18" charset="0"/>
                <a:cs typeface="Times New Roman" panose="02020603050405020304" pitchFamily="18" charset="0"/>
              </a:rPr>
              <a:t>Crăciunului și simbolizează viața infinită, </a:t>
            </a:r>
            <a:r>
              <a:rPr lang="ro-RO" dirty="0">
                <a:latin typeface="Times New Roman" panose="02020603050405020304" pitchFamily="18" charset="0"/>
                <a:cs typeface="Times New Roman" panose="02020603050405020304" pitchFamily="18" charset="0"/>
              </a:rPr>
              <a:t>deoarece este un copac </a:t>
            </a:r>
            <a:r>
              <a:rPr lang="ro-RO" dirty="0" smtClean="0">
                <a:latin typeface="Times New Roman" panose="02020603050405020304" pitchFamily="18" charset="0"/>
                <a:cs typeface="Times New Roman" panose="02020603050405020304" pitchFamily="18" charset="0"/>
              </a:rPr>
              <a:t>veșnic </a:t>
            </a:r>
            <a:r>
              <a:rPr lang="ro-RO" dirty="0">
                <a:latin typeface="Times New Roman" panose="02020603050405020304" pitchFamily="18" charset="0"/>
                <a:cs typeface="Times New Roman" panose="02020603050405020304" pitchFamily="18" charset="0"/>
              </a:rPr>
              <a:t>verde. Acesta are mereu </a:t>
            </a:r>
            <a:r>
              <a:rPr lang="ro-RO" dirty="0" smtClean="0">
                <a:latin typeface="Times New Roman" panose="02020603050405020304" pitchFamily="18" charset="0"/>
                <a:cs typeface="Times New Roman" panose="02020603050405020304" pitchFamily="18" charset="0"/>
              </a:rPr>
              <a:t>în vârf </a:t>
            </a:r>
            <a:r>
              <a:rPr lang="ro-RO" dirty="0">
                <a:latin typeface="Times New Roman" panose="02020603050405020304" pitchFamily="18" charset="0"/>
                <a:cs typeface="Times New Roman" panose="02020603050405020304" pitchFamily="18" charset="0"/>
              </a:rPr>
              <a:t>o stea care </a:t>
            </a:r>
            <a:r>
              <a:rPr lang="ro-RO" dirty="0" smtClean="0">
                <a:latin typeface="Times New Roman" panose="02020603050405020304" pitchFamily="18" charset="0"/>
                <a:cs typeface="Times New Roman" panose="02020603050405020304" pitchFamily="18" charset="0"/>
              </a:rPr>
              <a:t>amintește </a:t>
            </a:r>
            <a:r>
              <a:rPr lang="ro-RO" dirty="0">
                <a:latin typeface="Times New Roman" panose="02020603050405020304" pitchFamily="18" charset="0"/>
                <a:cs typeface="Times New Roman" panose="02020603050405020304" pitchFamily="18" charset="0"/>
              </a:rPr>
              <a:t>de cea care </a:t>
            </a:r>
            <a:r>
              <a:rPr lang="ro-RO" dirty="0" smtClean="0">
                <a:latin typeface="Times New Roman" panose="02020603050405020304" pitchFamily="18" charset="0"/>
                <a:cs typeface="Times New Roman" panose="02020603050405020304" pitchFamily="18" charset="0"/>
              </a:rPr>
              <a:t>i-a călăuzit </a:t>
            </a:r>
            <a:r>
              <a:rPr lang="ro-RO" dirty="0">
                <a:latin typeface="Times New Roman" panose="02020603050405020304" pitchFamily="18" charset="0"/>
                <a:cs typeface="Times New Roman" panose="02020603050405020304" pitchFamily="18" charset="0"/>
              </a:rPr>
              <a:t>pe magi spre Hristos.</a:t>
            </a:r>
          </a:p>
        </p:txBody>
      </p:sp>
      <p:sp>
        <p:nvSpPr>
          <p:cNvPr id="2" name="Titlu 1"/>
          <p:cNvSpPr>
            <a:spLocks noGrp="1"/>
          </p:cNvSpPr>
          <p:nvPr>
            <p:ph type="title"/>
          </p:nvPr>
        </p:nvSpPr>
        <p:spPr>
          <a:xfrm>
            <a:off x="657953" y="332656"/>
            <a:ext cx="7756263" cy="1054250"/>
          </a:xfrm>
        </p:spPr>
        <p:txBody>
          <a:bodyPr/>
          <a:lstStyle/>
          <a:p>
            <a:r>
              <a:rPr lang="ro-RO" dirty="0" smtClean="0"/>
              <a:t>BRADUL DE CRĂCIUN</a:t>
            </a:r>
            <a:endParaRPr lang="ro-RO" dirty="0"/>
          </a:p>
        </p:txBody>
      </p:sp>
    </p:spTree>
    <p:extLst>
      <p:ext uri="{BB962C8B-B14F-4D97-AF65-F5344CB8AC3E}">
        <p14:creationId xmlns:p14="http://schemas.microsoft.com/office/powerpoint/2010/main" val="296998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buNone/>
            </a:pPr>
            <a:r>
              <a:rPr lang="ro-RO" b="1" dirty="0" smtClean="0">
                <a:latin typeface="Times New Roman" panose="02020603050405020304" pitchFamily="18" charset="0"/>
                <a:cs typeface="Times New Roman" panose="02020603050405020304" pitchFamily="18" charset="0"/>
              </a:rPr>
              <a:t>	Transilvania</a:t>
            </a:r>
            <a:endParaRPr lang="ro-RO" b="1" dirty="0">
              <a:latin typeface="Times New Roman" panose="02020603050405020304" pitchFamily="18" charset="0"/>
              <a:cs typeface="Times New Roman" panose="02020603050405020304" pitchFamily="18" charset="0"/>
            </a:endParaRPr>
          </a:p>
          <a:p>
            <a:pPr marL="0" indent="0" algn="just">
              <a:buNone/>
            </a:pPr>
            <a:r>
              <a:rPr lang="ro-RO" dirty="0" smtClean="0">
                <a:latin typeface="Times New Roman" panose="02020603050405020304" pitchFamily="18" charset="0"/>
                <a:cs typeface="Times New Roman" panose="02020603050405020304" pitchFamily="18" charset="0"/>
              </a:rPr>
              <a:t>	În Bistrița-Năsăud încă </a:t>
            </a:r>
            <a:r>
              <a:rPr lang="ro-RO" dirty="0">
                <a:latin typeface="Times New Roman" panose="02020603050405020304" pitchFamily="18" charset="0"/>
                <a:cs typeface="Times New Roman" panose="02020603050405020304" pitchFamily="18" charset="0"/>
              </a:rPr>
              <a:t>se </a:t>
            </a:r>
            <a:r>
              <a:rPr lang="ro-RO" dirty="0" smtClean="0">
                <a:latin typeface="Times New Roman" panose="02020603050405020304" pitchFamily="18" charset="0"/>
                <a:cs typeface="Times New Roman" panose="02020603050405020304" pitchFamily="18" charset="0"/>
              </a:rPr>
              <a:t>păstrează tradiția </a:t>
            </a:r>
            <a:r>
              <a:rPr lang="ro-RO" dirty="0">
                <a:latin typeface="Times New Roman" panose="02020603050405020304" pitchFamily="18" charset="0"/>
                <a:cs typeface="Times New Roman" panose="02020603050405020304" pitchFamily="18" charset="0"/>
              </a:rPr>
              <a:t>„</a:t>
            </a:r>
            <a:r>
              <a:rPr lang="ro-RO" dirty="0" err="1">
                <a:latin typeface="Times New Roman" panose="02020603050405020304" pitchFamily="18" charset="0"/>
                <a:cs typeface="Times New Roman" panose="02020603050405020304" pitchFamily="18" charset="0"/>
              </a:rPr>
              <a:t>belciugarii</a:t>
            </a:r>
            <a:r>
              <a:rPr lang="ro-RO" dirty="0">
                <a:latin typeface="Times New Roman" panose="02020603050405020304" pitchFamily="18" charset="0"/>
                <a:cs typeface="Times New Roman" panose="02020603050405020304" pitchFamily="18" charset="0"/>
              </a:rPr>
              <a:t>”. Î</a:t>
            </a:r>
            <a:r>
              <a:rPr lang="ro-RO" dirty="0" smtClean="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Ajunul </a:t>
            </a:r>
            <a:r>
              <a:rPr lang="ro-RO" dirty="0" smtClean="0">
                <a:latin typeface="Times New Roman" panose="02020603050405020304" pitchFamily="18" charset="0"/>
                <a:cs typeface="Times New Roman" panose="02020603050405020304" pitchFamily="18" charset="0"/>
              </a:rPr>
              <a:t>Crăciunului</a:t>
            </a:r>
            <a:r>
              <a:rPr lang="ro-RO" dirty="0">
                <a:latin typeface="Times New Roman" panose="02020603050405020304" pitchFamily="18" charset="0"/>
                <a:cs typeface="Times New Roman" panose="02020603050405020304" pitchFamily="18" charset="0"/>
              </a:rPr>
              <a:t>, tinerii se </a:t>
            </a:r>
            <a:r>
              <a:rPr lang="ro-RO" dirty="0" smtClean="0">
                <a:latin typeface="Times New Roman" panose="02020603050405020304" pitchFamily="18" charset="0"/>
                <a:cs typeface="Times New Roman" panose="02020603050405020304" pitchFamily="18" charset="0"/>
              </a:rPr>
              <a:t>costumează </a:t>
            </a:r>
            <a:r>
              <a:rPr lang="ro-RO" dirty="0">
                <a:latin typeface="Times New Roman" panose="02020603050405020304" pitchFamily="18" charset="0"/>
                <a:cs typeface="Times New Roman" panose="02020603050405020304" pitchFamily="18" charset="0"/>
              </a:rPr>
              <a:t>î</a:t>
            </a:r>
            <a:r>
              <a:rPr lang="ro-RO" dirty="0" smtClean="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diferite personaje – capra, soldat, urs, mire, </a:t>
            </a:r>
            <a:r>
              <a:rPr lang="ro-RO" dirty="0" smtClean="0">
                <a:latin typeface="Times New Roman" panose="02020603050405020304" pitchFamily="18" charset="0"/>
                <a:cs typeface="Times New Roman" panose="02020603050405020304" pitchFamily="18" charset="0"/>
              </a:rPr>
              <a:t>mireasă, </a:t>
            </a:r>
            <a:r>
              <a:rPr lang="ro-RO" dirty="0">
                <a:latin typeface="Times New Roman" panose="02020603050405020304" pitchFamily="18" charset="0"/>
                <a:cs typeface="Times New Roman" panose="02020603050405020304" pitchFamily="18" charset="0"/>
              </a:rPr>
              <a:t>doctor sau jandarm – </a:t>
            </a:r>
            <a:r>
              <a:rPr lang="ro-RO" dirty="0" smtClean="0">
                <a:latin typeface="Times New Roman" panose="02020603050405020304" pitchFamily="18" charset="0"/>
                <a:cs typeface="Times New Roman" panose="02020603050405020304" pitchFamily="18" charset="0"/>
              </a:rPr>
              <a:t>și joacă </a:t>
            </a:r>
            <a:r>
              <a:rPr lang="ro-RO" dirty="0">
                <a:latin typeface="Times New Roman" panose="02020603050405020304" pitchFamily="18" charset="0"/>
                <a:cs typeface="Times New Roman" panose="02020603050405020304" pitchFamily="18" charset="0"/>
              </a:rPr>
              <a:t>o </a:t>
            </a:r>
            <a:r>
              <a:rPr lang="ro-RO" dirty="0" smtClean="0">
                <a:latin typeface="Times New Roman" panose="02020603050405020304" pitchFamily="18" charset="0"/>
                <a:cs typeface="Times New Roman" panose="02020603050405020304" pitchFamily="18" charset="0"/>
              </a:rPr>
              <a:t>scenetă </a:t>
            </a:r>
            <a:r>
              <a:rPr lang="ro-RO" dirty="0">
                <a:latin typeface="Times New Roman" panose="02020603050405020304" pitchFamily="18" charset="0"/>
                <a:cs typeface="Times New Roman" panose="02020603050405020304" pitchFamily="18" charset="0"/>
              </a:rPr>
              <a:t>î</a:t>
            </a:r>
            <a:r>
              <a:rPr lang="ro-RO" dirty="0" smtClean="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fiecare </a:t>
            </a:r>
            <a:r>
              <a:rPr lang="ro-RO" dirty="0" smtClean="0">
                <a:latin typeface="Times New Roman" panose="02020603050405020304" pitchFamily="18" charset="0"/>
                <a:cs typeface="Times New Roman" panose="02020603050405020304" pitchFamily="18" charset="0"/>
              </a:rPr>
              <a:t>casă </a:t>
            </a:r>
            <a:r>
              <a:rPr lang="ro-RO" dirty="0">
                <a:latin typeface="Times New Roman" panose="02020603050405020304" pitchFamily="18" charset="0"/>
                <a:cs typeface="Times New Roman" panose="02020603050405020304" pitchFamily="18" charset="0"/>
              </a:rPr>
              <a:t>pe care o </a:t>
            </a:r>
            <a:r>
              <a:rPr lang="ro-RO" dirty="0" smtClean="0">
                <a:latin typeface="Times New Roman" panose="02020603050405020304" pitchFamily="18" charset="0"/>
                <a:cs typeface="Times New Roman" panose="02020603050405020304" pitchFamily="18" charset="0"/>
              </a:rPr>
              <a:t>vizitează. </a:t>
            </a:r>
            <a:r>
              <a:rPr lang="ro-RO" dirty="0">
                <a:latin typeface="Times New Roman" panose="02020603050405020304" pitchFamily="18" charset="0"/>
                <a:cs typeface="Times New Roman" panose="02020603050405020304" pitchFamily="18" charset="0"/>
              </a:rPr>
              <a:t>Se crede </a:t>
            </a:r>
            <a:r>
              <a:rPr lang="ro-RO" dirty="0" smtClean="0">
                <a:latin typeface="Times New Roman" panose="02020603050405020304" pitchFamily="18" charset="0"/>
                <a:cs typeface="Times New Roman" panose="02020603050405020304" pitchFamily="18" charset="0"/>
              </a:rPr>
              <a:t>că gospodăriile </a:t>
            </a:r>
            <a:r>
              <a:rPr lang="ro-RO" dirty="0">
                <a:latin typeface="Times New Roman" panose="02020603050405020304" pitchFamily="18" charset="0"/>
                <a:cs typeface="Times New Roman" panose="02020603050405020304" pitchFamily="18" charset="0"/>
              </a:rPr>
              <a:t>î</a:t>
            </a:r>
            <a:r>
              <a:rPr lang="ro-RO" dirty="0" smtClean="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care au fost </a:t>
            </a:r>
            <a:r>
              <a:rPr lang="ro-RO" dirty="0" err="1">
                <a:latin typeface="Times New Roman" panose="02020603050405020304" pitchFamily="18" charset="0"/>
                <a:cs typeface="Times New Roman" panose="02020603050405020304" pitchFamily="18" charset="0"/>
              </a:rPr>
              <a:t>belciugarii</a:t>
            </a:r>
            <a:r>
              <a:rPr lang="ro-RO" dirty="0">
                <a:latin typeface="Times New Roman" panose="02020603050405020304" pitchFamily="18" charset="0"/>
                <a:cs typeface="Times New Roman" panose="02020603050405020304" pitchFamily="18" charset="0"/>
              </a:rPr>
              <a:t> vor fi bogate </a:t>
            </a:r>
            <a:r>
              <a:rPr lang="ro-RO" dirty="0" smtClean="0">
                <a:latin typeface="Times New Roman" panose="02020603050405020304" pitchFamily="18" charset="0"/>
                <a:cs typeface="Times New Roman" panose="02020603050405020304" pitchFamily="18" charset="0"/>
              </a:rPr>
              <a:t>în </a:t>
            </a:r>
            <a:r>
              <a:rPr lang="ro-RO" dirty="0">
                <a:latin typeface="Times New Roman" panose="02020603050405020304" pitchFamily="18" charset="0"/>
                <a:cs typeface="Times New Roman" panose="02020603050405020304" pitchFamily="18" charset="0"/>
              </a:rPr>
              <a:t>anul care </a:t>
            </a:r>
            <a:r>
              <a:rPr lang="ro-RO" dirty="0" smtClean="0">
                <a:latin typeface="Times New Roman" panose="02020603050405020304" pitchFamily="18" charset="0"/>
                <a:cs typeface="Times New Roman" panose="02020603050405020304" pitchFamily="18" charset="0"/>
              </a:rPr>
              <a:t>urmează.</a:t>
            </a:r>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sp>
        <p:nvSpPr>
          <p:cNvPr id="2" name="Titlu 1"/>
          <p:cNvSpPr>
            <a:spLocks noGrp="1"/>
          </p:cNvSpPr>
          <p:nvPr>
            <p:ph type="title"/>
          </p:nvPr>
        </p:nvSpPr>
        <p:spPr/>
        <p:txBody>
          <a:bodyPr>
            <a:noAutofit/>
          </a:bodyPr>
          <a:lstStyle/>
          <a:p>
            <a:r>
              <a:rPr lang="it-IT" sz="3600" b="1" dirty="0" smtClean="0">
                <a:latin typeface="Times New Roman" panose="02020603050405020304" pitchFamily="18" charset="0"/>
                <a:cs typeface="Times New Roman" panose="02020603050405020304" pitchFamily="18" charset="0"/>
              </a:rPr>
              <a:t>Tradi</a:t>
            </a:r>
            <a:r>
              <a:rPr lang="ro-RO" sz="3600" b="1" dirty="0" smtClean="0">
                <a:latin typeface="Times New Roman" panose="02020603050405020304" pitchFamily="18" charset="0"/>
                <a:cs typeface="Times New Roman" panose="02020603050405020304" pitchFamily="18" charset="0"/>
              </a:rPr>
              <a:t>ț</a:t>
            </a:r>
            <a:r>
              <a:rPr lang="it-IT" sz="3600" b="1" dirty="0" smtClean="0">
                <a:latin typeface="Times New Roman" panose="02020603050405020304" pitchFamily="18" charset="0"/>
                <a:cs typeface="Times New Roman" panose="02020603050405020304" pitchFamily="18" charset="0"/>
              </a:rPr>
              <a:t>ii </a:t>
            </a:r>
            <a:r>
              <a:rPr lang="it-IT" sz="3600" b="1" dirty="0">
                <a:latin typeface="Times New Roman" panose="02020603050405020304" pitchFamily="18" charset="0"/>
                <a:cs typeface="Times New Roman" panose="02020603050405020304" pitchFamily="18" charset="0"/>
              </a:rPr>
              <a:t>de </a:t>
            </a:r>
            <a:r>
              <a:rPr lang="it-IT" sz="3600" b="1" dirty="0" smtClean="0">
                <a:latin typeface="Times New Roman" panose="02020603050405020304" pitchFamily="18" charset="0"/>
                <a:cs typeface="Times New Roman" panose="02020603050405020304" pitchFamily="18" charset="0"/>
              </a:rPr>
              <a:t>Cr</a:t>
            </a:r>
            <a:r>
              <a:rPr lang="ro-RO" sz="3600" b="1" dirty="0" smtClean="0">
                <a:latin typeface="Times New Roman" panose="02020603050405020304" pitchFamily="18" charset="0"/>
                <a:cs typeface="Times New Roman" panose="02020603050405020304" pitchFamily="18" charset="0"/>
              </a:rPr>
              <a:t>ă</a:t>
            </a:r>
            <a:r>
              <a:rPr lang="it-IT" sz="3600" b="1" dirty="0" smtClean="0">
                <a:latin typeface="Times New Roman" panose="02020603050405020304" pitchFamily="18" charset="0"/>
                <a:cs typeface="Times New Roman" panose="02020603050405020304" pitchFamily="18" charset="0"/>
              </a:rPr>
              <a:t>ciun </a:t>
            </a:r>
            <a:r>
              <a:rPr lang="ro-RO" sz="3600" b="1" dirty="0">
                <a:latin typeface="Times New Roman" panose="02020603050405020304" pitchFamily="18" charset="0"/>
                <a:cs typeface="Times New Roman" panose="02020603050405020304" pitchFamily="18" charset="0"/>
              </a:rPr>
              <a:t>î</a:t>
            </a:r>
            <a:r>
              <a:rPr lang="it-IT" sz="3600" b="1" dirty="0" smtClean="0">
                <a:latin typeface="Times New Roman" panose="02020603050405020304" pitchFamily="18" charset="0"/>
                <a:cs typeface="Times New Roman" panose="02020603050405020304" pitchFamily="18" charset="0"/>
              </a:rPr>
              <a:t>n </a:t>
            </a:r>
            <a:r>
              <a:rPr lang="it-IT" sz="3600" b="1" dirty="0">
                <a:latin typeface="Times New Roman" panose="02020603050405020304" pitchFamily="18" charset="0"/>
                <a:cs typeface="Times New Roman" panose="02020603050405020304" pitchFamily="18" charset="0"/>
              </a:rPr>
              <a:t>regiunile istorice ale </a:t>
            </a:r>
            <a:r>
              <a:rPr lang="it-IT" sz="3600" b="1" dirty="0" smtClean="0">
                <a:latin typeface="Times New Roman" panose="02020603050405020304" pitchFamily="18" charset="0"/>
                <a:cs typeface="Times New Roman" panose="02020603050405020304" pitchFamily="18" charset="0"/>
              </a:rPr>
              <a:t>Rom</a:t>
            </a:r>
            <a:r>
              <a:rPr lang="ro-RO" sz="3600" b="1" dirty="0" smtClean="0">
                <a:latin typeface="Times New Roman" panose="02020603050405020304" pitchFamily="18" charset="0"/>
                <a:cs typeface="Times New Roman" panose="02020603050405020304" pitchFamily="18" charset="0"/>
              </a:rPr>
              <a:t>â</a:t>
            </a:r>
            <a:r>
              <a:rPr lang="it-IT" sz="3600" b="1" dirty="0" smtClean="0">
                <a:latin typeface="Times New Roman" panose="02020603050405020304" pitchFamily="18" charset="0"/>
                <a:cs typeface="Times New Roman" panose="02020603050405020304" pitchFamily="18" charset="0"/>
              </a:rPr>
              <a:t>niei</a:t>
            </a:r>
            <a:r>
              <a:rPr lang="it-IT" sz="3600" b="1" dirty="0">
                <a:latin typeface="Times New Roman" panose="02020603050405020304" pitchFamily="18" charset="0"/>
                <a:cs typeface="Times New Roman" panose="02020603050405020304" pitchFamily="18" charset="0"/>
              </a:rPr>
              <a:t/>
            </a:r>
            <a:br>
              <a:rPr lang="it-IT" sz="3600" b="1" dirty="0">
                <a:latin typeface="Times New Roman" panose="02020603050405020304" pitchFamily="18" charset="0"/>
                <a:cs typeface="Times New Roman" panose="02020603050405020304" pitchFamily="18" charset="0"/>
              </a:rPr>
            </a:br>
            <a:endParaRPr lang="ro-RO"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38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747712"/>
            <a:ext cx="8934450" cy="5362575"/>
          </a:xfrm>
          <a:prstGeom prst="rect">
            <a:avLst/>
          </a:prstGeom>
        </p:spPr>
      </p:pic>
    </p:spTree>
    <p:extLst>
      <p:ext uri="{BB962C8B-B14F-4D97-AF65-F5344CB8AC3E}">
        <p14:creationId xmlns:p14="http://schemas.microsoft.com/office/powerpoint/2010/main" val="395227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39552" y="404664"/>
            <a:ext cx="7745505" cy="3877815"/>
          </a:xfrm>
        </p:spPr>
        <p:txBody>
          <a:bodyPr/>
          <a:lstStyle/>
          <a:p>
            <a:pPr marL="0" indent="0" algn="just">
              <a:buNone/>
            </a:pPr>
            <a:r>
              <a:rPr lang="ro-RO" dirty="0" smtClean="0"/>
              <a:t>	</a:t>
            </a:r>
            <a:r>
              <a:rPr lang="vi-VN" dirty="0" smtClean="0"/>
              <a:t>În </a:t>
            </a:r>
            <a:r>
              <a:rPr lang="vi-VN" dirty="0"/>
              <a:t>satul Limba, din judeţul Alba, se păstrează încă un vechi obicei – „</a:t>
            </a:r>
            <a:r>
              <a:rPr lang="vi-VN" b="1" dirty="0"/>
              <a:t>Piţăratul</a:t>
            </a:r>
            <a:r>
              <a:rPr lang="vi-VN" dirty="0"/>
              <a:t>„. Denumirea vine de la „piţărău” – colacul pe care cei mici îl primesc atunci când merg la colindat. </a:t>
            </a:r>
            <a:endParaRPr lang="ro-RO" dirty="0"/>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023879"/>
            <a:ext cx="6441068" cy="4834121"/>
          </a:xfrm>
          <a:prstGeom prst="rect">
            <a:avLst/>
          </a:prstGeom>
        </p:spPr>
      </p:pic>
    </p:spTree>
    <p:extLst>
      <p:ext uri="{BB962C8B-B14F-4D97-AF65-F5344CB8AC3E}">
        <p14:creationId xmlns:p14="http://schemas.microsoft.com/office/powerpoint/2010/main" val="181266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83568" y="1340768"/>
            <a:ext cx="7745505" cy="3877815"/>
          </a:xfrm>
        </p:spPr>
        <p:txBody>
          <a:bodyPr>
            <a:normAutofit/>
          </a:bodyPr>
          <a:lstStyle/>
          <a:p>
            <a:pPr marL="0" indent="0">
              <a:buNone/>
            </a:pPr>
            <a:r>
              <a:rPr lang="vi-VN" dirty="0"/>
              <a:t>La Sălişte, în judeţul Sibiu, se păstrează </a:t>
            </a:r>
            <a:r>
              <a:rPr lang="vi-VN" b="1" dirty="0"/>
              <a:t>o tradiţie veche din anul 1895</a:t>
            </a:r>
            <a:r>
              <a:rPr lang="vi-VN" dirty="0"/>
              <a:t>. În seara de Ajun, cetele de feciori colindă în toate casele satului, îmbrăcaţi în costume populare. Colindatul începe cu casa primarului şi a preotului, după care feciorii pornesc din casă în casă, până dimineaţă, iar la final se duc direct la „ceată”, unde colindă „gazda”. În prima zi de Crăciun, la prânz, cetele de feciori colindă în biserică, după încheierea slujbei, fiind ascultaţi de tot satul. </a:t>
            </a:r>
            <a:endParaRPr lang="ro-RO" dirty="0"/>
          </a:p>
        </p:txBody>
      </p:sp>
    </p:spTree>
    <p:extLst>
      <p:ext uri="{BB962C8B-B14F-4D97-AF65-F5344CB8AC3E}">
        <p14:creationId xmlns:p14="http://schemas.microsoft.com/office/powerpoint/2010/main" val="165149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64704"/>
            <a:ext cx="8054773" cy="5361459"/>
          </a:xfrm>
        </p:spPr>
      </p:pic>
    </p:spTree>
    <p:extLst>
      <p:ext uri="{BB962C8B-B14F-4D97-AF65-F5344CB8AC3E}">
        <p14:creationId xmlns:p14="http://schemas.microsoft.com/office/powerpoint/2010/main" val="399258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332656"/>
            <a:ext cx="8229600" cy="5793507"/>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Moldova</a:t>
            </a:r>
            <a:endParaRPr lang="ro-RO" b="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O tradiție </a:t>
            </a:r>
            <a:r>
              <a:rPr lang="ro-RO" dirty="0">
                <a:latin typeface="Times New Roman" panose="02020603050405020304" pitchFamily="18" charset="0"/>
                <a:cs typeface="Times New Roman" panose="02020603050405020304" pitchFamily="18" charset="0"/>
              </a:rPr>
              <a:t>care </a:t>
            </a:r>
            <a:r>
              <a:rPr lang="ro-RO" dirty="0" smtClean="0">
                <a:latin typeface="Times New Roman" panose="02020603050405020304" pitchFamily="18" charset="0"/>
                <a:cs typeface="Times New Roman" panose="02020603050405020304" pitchFamily="18" charset="0"/>
              </a:rPr>
              <a:t>încă </a:t>
            </a:r>
            <a:r>
              <a:rPr lang="ro-RO" dirty="0">
                <a:latin typeface="Times New Roman" panose="02020603050405020304" pitchFamily="18" charset="0"/>
                <a:cs typeface="Times New Roman" panose="02020603050405020304" pitchFamily="18" charset="0"/>
              </a:rPr>
              <a:t>se mai </a:t>
            </a:r>
            <a:r>
              <a:rPr lang="ro-RO" dirty="0" smtClean="0">
                <a:latin typeface="Times New Roman" panose="02020603050405020304" pitchFamily="18" charset="0"/>
                <a:cs typeface="Times New Roman" panose="02020603050405020304" pitchFamily="18" charset="0"/>
              </a:rPr>
              <a:t>păstrează </a:t>
            </a:r>
            <a:r>
              <a:rPr lang="ro-RO" dirty="0">
                <a:latin typeface="Times New Roman" panose="02020603050405020304" pitchFamily="18" charset="0"/>
                <a:cs typeface="Times New Roman" panose="02020603050405020304" pitchFamily="18" charset="0"/>
              </a:rPr>
              <a:t>este cea a </a:t>
            </a:r>
            <a:r>
              <a:rPr lang="ro-RO" dirty="0" smtClean="0">
                <a:latin typeface="Times New Roman" panose="02020603050405020304" pitchFamily="18" charset="0"/>
                <a:cs typeface="Times New Roman" panose="02020603050405020304" pitchFamily="18" charset="0"/>
              </a:rPr>
              <a:t>colăceilor</a:t>
            </a: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În </a:t>
            </a:r>
            <a:r>
              <a:rPr lang="ro-RO" dirty="0">
                <a:latin typeface="Times New Roman" panose="02020603050405020304" pitchFamily="18" charset="0"/>
                <a:cs typeface="Times New Roman" panose="02020603050405020304" pitchFamily="18" charset="0"/>
              </a:rPr>
              <a:t>Ajunul </a:t>
            </a:r>
            <a:r>
              <a:rPr lang="ro-RO" dirty="0" smtClean="0">
                <a:latin typeface="Times New Roman" panose="02020603050405020304" pitchFamily="18" charset="0"/>
                <a:cs typeface="Times New Roman" panose="02020603050405020304" pitchFamily="18" charset="0"/>
              </a:rPr>
              <a:t>Crăciunului</a:t>
            </a:r>
            <a:r>
              <a:rPr lang="ro-RO" dirty="0">
                <a:latin typeface="Times New Roman" panose="02020603050405020304" pitchFamily="18" charset="0"/>
                <a:cs typeface="Times New Roman" panose="02020603050405020304" pitchFamily="18" charset="0"/>
              </a:rPr>
              <a:t>, femeile coc aluat sub forma unui opt incomplet, care este apoi </a:t>
            </a:r>
            <a:r>
              <a:rPr lang="ro-RO" dirty="0" smtClean="0">
                <a:latin typeface="Times New Roman" panose="02020603050405020304" pitchFamily="18" charset="0"/>
                <a:cs typeface="Times New Roman" panose="02020603050405020304" pitchFamily="18" charset="0"/>
              </a:rPr>
              <a:t>agățat </a:t>
            </a:r>
            <a:r>
              <a:rPr lang="ro-RO" dirty="0">
                <a:latin typeface="Times New Roman" panose="02020603050405020304" pitchFamily="18" charset="0"/>
                <a:cs typeface="Times New Roman" panose="02020603050405020304" pitchFamily="18" charset="0"/>
              </a:rPr>
              <a:t>pe perete, </a:t>
            </a:r>
            <a:r>
              <a:rPr lang="ro-RO" dirty="0" smtClean="0">
                <a:latin typeface="Times New Roman" panose="02020603050405020304" pitchFamily="18" charset="0"/>
                <a:cs typeface="Times New Roman" panose="02020603050405020304" pitchFamily="18" charset="0"/>
              </a:rPr>
              <a:t>lângă </a:t>
            </a:r>
            <a:r>
              <a:rPr lang="ro-RO" dirty="0">
                <a:latin typeface="Times New Roman" panose="02020603050405020304" pitchFamily="18" charset="0"/>
                <a:cs typeface="Times New Roman" panose="02020603050405020304" pitchFamily="18" charset="0"/>
              </a:rPr>
              <a:t>icoane, </a:t>
            </a:r>
            <a:r>
              <a:rPr lang="ro-RO" dirty="0" smtClean="0">
                <a:latin typeface="Times New Roman" panose="02020603050405020304" pitchFamily="18" charset="0"/>
                <a:cs typeface="Times New Roman" panose="02020603050405020304" pitchFamily="18" charset="0"/>
              </a:rPr>
              <a:t>până </a:t>
            </a:r>
            <a:r>
              <a:rPr lang="ro-RO" dirty="0">
                <a:latin typeface="Times New Roman" panose="02020603050405020304" pitchFamily="18" charset="0"/>
                <a:cs typeface="Times New Roman" panose="02020603050405020304" pitchFamily="18" charset="0"/>
              </a:rPr>
              <a:t>la </a:t>
            </a:r>
            <a:r>
              <a:rPr lang="ro-RO" dirty="0" smtClean="0">
                <a:latin typeface="Times New Roman" panose="02020603050405020304" pitchFamily="18" charset="0"/>
                <a:cs typeface="Times New Roman" panose="02020603050405020304" pitchFamily="18" charset="0"/>
              </a:rPr>
              <a:t>echinocțiul </a:t>
            </a:r>
            <a:r>
              <a:rPr lang="ro-RO" dirty="0">
                <a:latin typeface="Times New Roman" panose="02020603050405020304" pitchFamily="18" charset="0"/>
                <a:cs typeface="Times New Roman" panose="02020603050405020304" pitchFamily="18" charset="0"/>
              </a:rPr>
              <a:t>de </a:t>
            </a:r>
            <a:r>
              <a:rPr lang="ro-RO" dirty="0" smtClean="0">
                <a:latin typeface="Times New Roman" panose="02020603050405020304" pitchFamily="18" charset="0"/>
                <a:cs typeface="Times New Roman" panose="02020603050405020304" pitchFamily="18" charset="0"/>
              </a:rPr>
              <a:t>primăvară. Când bărbatul </a:t>
            </a:r>
            <a:r>
              <a:rPr lang="ro-RO" dirty="0">
                <a:latin typeface="Times New Roman" panose="02020603050405020304" pitchFamily="18" charset="0"/>
                <a:cs typeface="Times New Roman" panose="02020603050405020304" pitchFamily="18" charset="0"/>
              </a:rPr>
              <a:t>iese la arat, rupe </a:t>
            </a:r>
            <a:r>
              <a:rPr lang="ro-RO" dirty="0" smtClean="0">
                <a:latin typeface="Times New Roman" panose="02020603050405020304" pitchFamily="18" charset="0"/>
                <a:cs typeface="Times New Roman" panose="02020603050405020304" pitchFamily="18" charset="0"/>
              </a:rPr>
              <a:t>colăcelul </a:t>
            </a:r>
            <a:r>
              <a:rPr lang="ro-RO" dirty="0">
                <a:latin typeface="Times New Roman" panose="02020603050405020304" pitchFamily="18" charset="0"/>
                <a:cs typeface="Times New Roman" panose="02020603050405020304" pitchFamily="18" charset="0"/>
              </a:rPr>
              <a:t>î</a:t>
            </a:r>
            <a:r>
              <a:rPr lang="ro-RO" dirty="0" smtClean="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trei: o </a:t>
            </a:r>
            <a:r>
              <a:rPr lang="ro-RO" dirty="0" smtClean="0">
                <a:latin typeface="Times New Roman" panose="02020603050405020304" pitchFamily="18" charset="0"/>
                <a:cs typeface="Times New Roman" panose="02020603050405020304" pitchFamily="18" charset="0"/>
              </a:rPr>
              <a:t>bucată </a:t>
            </a:r>
            <a:r>
              <a:rPr lang="ro-RO" dirty="0">
                <a:latin typeface="Times New Roman" panose="02020603050405020304" pitchFamily="18" charset="0"/>
                <a:cs typeface="Times New Roman" panose="02020603050405020304" pitchFamily="18" charset="0"/>
              </a:rPr>
              <a:t>o pune sub </a:t>
            </a:r>
            <a:r>
              <a:rPr lang="ro-RO" dirty="0" smtClean="0">
                <a:latin typeface="Times New Roman" panose="02020603050405020304" pitchFamily="18" charset="0"/>
                <a:cs typeface="Times New Roman" panose="02020603050405020304" pitchFamily="18" charset="0"/>
              </a:rPr>
              <a:t>brazdă, </a:t>
            </a:r>
            <a:r>
              <a:rPr lang="ro-RO" dirty="0">
                <a:latin typeface="Times New Roman" panose="02020603050405020304" pitchFamily="18" charset="0"/>
                <a:cs typeface="Times New Roman" panose="02020603050405020304" pitchFamily="18" charset="0"/>
              </a:rPr>
              <a:t>una o </a:t>
            </a:r>
            <a:r>
              <a:rPr lang="ro-RO" dirty="0" smtClean="0">
                <a:latin typeface="Times New Roman" panose="02020603050405020304" pitchFamily="18" charset="0"/>
                <a:cs typeface="Times New Roman" panose="02020603050405020304" pitchFamily="18" charset="0"/>
              </a:rPr>
              <a:t>dă </a:t>
            </a:r>
            <a:r>
              <a:rPr lang="ro-RO" dirty="0">
                <a:latin typeface="Times New Roman" panose="02020603050405020304" pitchFamily="18" charset="0"/>
                <a:cs typeface="Times New Roman" panose="02020603050405020304" pitchFamily="18" charset="0"/>
              </a:rPr>
              <a:t>animalelor </a:t>
            </a:r>
            <a:r>
              <a:rPr lang="ro-RO" dirty="0" smtClean="0">
                <a:latin typeface="Times New Roman" panose="02020603050405020304" pitchFamily="18" charset="0"/>
                <a:cs typeface="Times New Roman" panose="02020603050405020304" pitchFamily="18" charset="0"/>
              </a:rPr>
              <a:t>și </a:t>
            </a:r>
            <a:r>
              <a:rPr lang="ro-RO" dirty="0">
                <a:latin typeface="Times New Roman" panose="02020603050405020304" pitchFamily="18" charset="0"/>
                <a:cs typeface="Times New Roman" panose="02020603050405020304" pitchFamily="18" charset="0"/>
              </a:rPr>
              <a:t>ultima o </a:t>
            </a:r>
            <a:r>
              <a:rPr lang="ro-RO" dirty="0" smtClean="0">
                <a:latin typeface="Times New Roman" panose="02020603050405020304" pitchFamily="18" charset="0"/>
                <a:cs typeface="Times New Roman" panose="02020603050405020304" pitchFamily="18" charset="0"/>
              </a:rPr>
              <a:t>mănâncă </a:t>
            </a:r>
            <a:r>
              <a:rPr lang="ro-RO" dirty="0">
                <a:latin typeface="Times New Roman" panose="02020603050405020304" pitchFamily="18" charset="0"/>
                <a:cs typeface="Times New Roman" panose="02020603050405020304" pitchFamily="18" charset="0"/>
              </a:rPr>
              <a:t>el.</a:t>
            </a:r>
          </a:p>
          <a:p>
            <a:pPr marL="0" indent="0">
              <a:buNone/>
            </a:pPr>
            <a:r>
              <a:rPr lang="en-US"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Tot legată </a:t>
            </a:r>
            <a:r>
              <a:rPr lang="ro-RO" dirty="0">
                <a:latin typeface="Times New Roman" panose="02020603050405020304" pitchFamily="18" charset="0"/>
                <a:cs typeface="Times New Roman" panose="02020603050405020304" pitchFamily="18" charset="0"/>
              </a:rPr>
              <a:t>de </a:t>
            </a:r>
            <a:r>
              <a:rPr lang="ro-RO" dirty="0" smtClean="0">
                <a:latin typeface="Times New Roman" panose="02020603050405020304" pitchFamily="18" charset="0"/>
                <a:cs typeface="Times New Roman" panose="02020603050405020304" pitchFamily="18" charset="0"/>
              </a:rPr>
              <a:t>mâncare </a:t>
            </a:r>
            <a:r>
              <a:rPr lang="ro-RO" dirty="0">
                <a:latin typeface="Times New Roman" panose="02020603050405020304" pitchFamily="18" charset="0"/>
                <a:cs typeface="Times New Roman" panose="02020603050405020304" pitchFamily="18" charset="0"/>
              </a:rPr>
              <a:t>este </a:t>
            </a:r>
            <a:r>
              <a:rPr lang="ro-RO" dirty="0" smtClean="0">
                <a:latin typeface="Times New Roman" panose="02020603050405020304" pitchFamily="18" charset="0"/>
                <a:cs typeface="Times New Roman" panose="02020603050405020304" pitchFamily="18" charset="0"/>
              </a:rPr>
              <a:t>și tradiția </a:t>
            </a:r>
            <a:r>
              <a:rPr lang="ro-RO" dirty="0">
                <a:latin typeface="Times New Roman" panose="02020603050405020304" pitchFamily="18" charset="0"/>
                <a:cs typeface="Times New Roman" panose="02020603050405020304" pitchFamily="18" charset="0"/>
              </a:rPr>
              <a:t>celor 12 apostoli. Amintind de Cina cea de </a:t>
            </a:r>
            <a:r>
              <a:rPr lang="ro-RO" dirty="0" smtClean="0">
                <a:latin typeface="Times New Roman" panose="02020603050405020304" pitchFamily="18" charset="0"/>
                <a:cs typeface="Times New Roman" panose="02020603050405020304" pitchFamily="18" charset="0"/>
              </a:rPr>
              <a:t>Taină, </a:t>
            </a:r>
            <a:r>
              <a:rPr lang="ro-RO" dirty="0">
                <a:latin typeface="Times New Roman" panose="02020603050405020304" pitchFamily="18" charset="0"/>
                <a:cs typeface="Times New Roman" panose="02020603050405020304" pitchFamily="18" charset="0"/>
              </a:rPr>
              <a:t>femeile din </a:t>
            </a:r>
            <a:r>
              <a:rPr lang="ro-RO" dirty="0" smtClean="0">
                <a:latin typeface="Times New Roman" panose="02020603050405020304" pitchFamily="18" charset="0"/>
                <a:cs typeface="Times New Roman" panose="02020603050405020304" pitchFamily="18" charset="0"/>
              </a:rPr>
              <a:t>gospodărie gătesc </a:t>
            </a:r>
            <a:r>
              <a:rPr lang="ro-RO" dirty="0">
                <a:latin typeface="Times New Roman" panose="02020603050405020304" pitchFamily="18" charset="0"/>
                <a:cs typeface="Times New Roman" panose="02020603050405020304" pitchFamily="18" charset="0"/>
              </a:rPr>
              <a:t>12 feluri de </a:t>
            </a:r>
            <a:r>
              <a:rPr lang="ro-RO" dirty="0" smtClean="0">
                <a:latin typeface="Times New Roman" panose="02020603050405020304" pitchFamily="18" charset="0"/>
                <a:cs typeface="Times New Roman" panose="02020603050405020304" pitchFamily="18" charset="0"/>
              </a:rPr>
              <a:t>mâncare </a:t>
            </a:r>
            <a:r>
              <a:rPr lang="ro-RO" dirty="0">
                <a:latin typeface="Times New Roman" panose="02020603050405020304" pitchFamily="18" charset="0"/>
                <a:cs typeface="Times New Roman" panose="02020603050405020304" pitchFamily="18" charset="0"/>
              </a:rPr>
              <a:t>pe care le </a:t>
            </a:r>
            <a:r>
              <a:rPr lang="ro-RO" dirty="0" smtClean="0">
                <a:latin typeface="Times New Roman" panose="02020603050405020304" pitchFamily="18" charset="0"/>
                <a:cs typeface="Times New Roman" panose="02020603050405020304" pitchFamily="18" charset="0"/>
              </a:rPr>
              <a:t>așază </a:t>
            </a:r>
            <a:r>
              <a:rPr lang="ro-RO" dirty="0">
                <a:latin typeface="Times New Roman" panose="02020603050405020304" pitchFamily="18" charset="0"/>
                <a:cs typeface="Times New Roman" panose="02020603050405020304" pitchFamily="18" charset="0"/>
              </a:rPr>
              <a:t>pe </a:t>
            </a:r>
            <a:r>
              <a:rPr lang="ro-RO" dirty="0" smtClean="0">
                <a:latin typeface="Times New Roman" panose="02020603050405020304" pitchFamily="18" charset="0"/>
                <a:cs typeface="Times New Roman" panose="02020603050405020304" pitchFamily="18" charset="0"/>
              </a:rPr>
              <a:t>masă încă </a:t>
            </a:r>
            <a:r>
              <a:rPr lang="ro-RO" dirty="0">
                <a:latin typeface="Times New Roman" panose="02020603050405020304" pitchFamily="18" charset="0"/>
                <a:cs typeface="Times New Roman" panose="02020603050405020304" pitchFamily="18" charset="0"/>
              </a:rPr>
              <a:t>din Ajunul </a:t>
            </a:r>
            <a:r>
              <a:rPr lang="ro-RO" dirty="0" smtClean="0">
                <a:latin typeface="Times New Roman" panose="02020603050405020304" pitchFamily="18" charset="0"/>
                <a:cs typeface="Times New Roman" panose="02020603050405020304" pitchFamily="18" charset="0"/>
              </a:rPr>
              <a:t>Crăciunului</a:t>
            </a:r>
            <a:r>
              <a:rPr lang="ro-RO" dirty="0">
                <a:latin typeface="Times New Roman" panose="02020603050405020304" pitchFamily="18" charset="0"/>
                <a:cs typeface="Times New Roman" panose="02020603050405020304" pitchFamily="18" charset="0"/>
              </a:rPr>
              <a:t>. Nu trebuie </a:t>
            </a:r>
            <a:r>
              <a:rPr lang="ro-RO" dirty="0" smtClean="0">
                <a:latin typeface="Times New Roman" panose="02020603050405020304" pitchFamily="18" charset="0"/>
                <a:cs typeface="Times New Roman" panose="02020603050405020304" pitchFamily="18" charset="0"/>
              </a:rPr>
              <a:t>să lipsească </a:t>
            </a:r>
            <a:r>
              <a:rPr lang="ro-RO" dirty="0">
                <a:latin typeface="Times New Roman" panose="02020603050405020304" pitchFamily="18" charset="0"/>
                <a:cs typeface="Times New Roman" panose="02020603050405020304" pitchFamily="18" charset="0"/>
              </a:rPr>
              <a:t>de la </a:t>
            </a:r>
            <a:r>
              <a:rPr lang="ro-RO" dirty="0" smtClean="0">
                <a:latin typeface="Times New Roman" panose="02020603050405020304" pitchFamily="18" charset="0"/>
                <a:cs typeface="Times New Roman" panose="02020603050405020304" pitchFamily="18" charset="0"/>
              </a:rPr>
              <a:t>masă </a:t>
            </a:r>
            <a:r>
              <a:rPr lang="ro-RO" dirty="0">
                <a:latin typeface="Times New Roman" panose="02020603050405020304" pitchFamily="18" charset="0"/>
                <a:cs typeface="Times New Roman" panose="02020603050405020304" pitchFamily="18" charset="0"/>
              </a:rPr>
              <a:t>colacul rotund, care </a:t>
            </a:r>
            <a:r>
              <a:rPr lang="ro-RO" dirty="0" smtClean="0">
                <a:latin typeface="Times New Roman" panose="02020603050405020304" pitchFamily="18" charset="0"/>
                <a:cs typeface="Times New Roman" panose="02020603050405020304" pitchFamily="18" charset="0"/>
              </a:rPr>
              <a:t>simbolizează </a:t>
            </a:r>
            <a:r>
              <a:rPr lang="ro-RO" dirty="0">
                <a:latin typeface="Times New Roman" panose="02020603050405020304" pitchFamily="18" charset="0"/>
                <a:cs typeface="Times New Roman" panose="02020603050405020304" pitchFamily="18" charset="0"/>
              </a:rPr>
              <a:t>coroana lui Iisus.</a:t>
            </a:r>
          </a:p>
          <a:p>
            <a:pPr marL="0" indent="0">
              <a:buNone/>
            </a:pP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85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67544" y="404664"/>
            <a:ext cx="8229600" cy="4525963"/>
          </a:xfrm>
        </p:spPr>
        <p:txBody>
          <a:bodyPr>
            <a:normAutofit/>
          </a:bodyPr>
          <a:lstStyle/>
          <a:p>
            <a:pPr marL="0" indent="0" algn="just">
              <a:buNone/>
            </a:pPr>
            <a:r>
              <a:rPr lang="ro-RO"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Pe </a:t>
            </a:r>
            <a:r>
              <a:rPr lang="vi-VN" dirty="0">
                <a:latin typeface="Times New Roman" panose="02020603050405020304" pitchFamily="18" charset="0"/>
                <a:cs typeface="Times New Roman" panose="02020603050405020304" pitchFamily="18" charset="0"/>
              </a:rPr>
              <a:t>lângă împodobirea bradului, în unele gospodării se păstrează un obicei străvechi – </a:t>
            </a:r>
            <a:r>
              <a:rPr lang="vi-VN" b="1" dirty="0">
                <a:latin typeface="Times New Roman" panose="02020603050405020304" pitchFamily="18" charset="0"/>
                <a:cs typeface="Times New Roman" panose="02020603050405020304" pitchFamily="18" charset="0"/>
              </a:rPr>
              <a:t>decorarea caselor cu plante</a:t>
            </a:r>
            <a:r>
              <a:rPr lang="vi-VN" dirty="0">
                <a:latin typeface="Times New Roman" panose="02020603050405020304" pitchFamily="18" charset="0"/>
                <a:cs typeface="Times New Roman" panose="02020603050405020304" pitchFamily="18" charset="0"/>
              </a:rPr>
              <a:t>: busuioc, măghiran şi bumbişor – purtător de noroc. Tradiţia spune că femeile nemăritate îşi pot vedea ursitorul dacă pun într-o strachină, pe prispă, sub fereastră, câte un pic din toate mâncărurile specifice Crăciunului.</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26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260648"/>
            <a:ext cx="8229600" cy="5865515"/>
          </a:xfrm>
        </p:spPr>
        <p:txBody>
          <a:bodyPr>
            <a:normAutofit/>
          </a:bodyPr>
          <a:lstStyle/>
          <a:p>
            <a:pPr marL="0" indent="0">
              <a:buNone/>
            </a:pPr>
            <a:r>
              <a:rPr lang="ro-RO" dirty="0" smtClean="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Oltenia</a:t>
            </a:r>
          </a:p>
          <a:p>
            <a:pPr marL="0" indent="0" algn="just">
              <a:buNone/>
            </a:pPr>
            <a:r>
              <a:rPr lang="ro-RO"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Un </a:t>
            </a:r>
            <a:r>
              <a:rPr lang="vi-VN" dirty="0">
                <a:latin typeface="Times New Roman" panose="02020603050405020304" pitchFamily="18" charset="0"/>
                <a:cs typeface="Times New Roman" panose="02020603050405020304" pitchFamily="18" charset="0"/>
              </a:rPr>
              <a:t>vechi obicei al românilor din satele unor zone ale țării, ca de pildă cele din Oltenia, era acela ca în Ajunul Crăciunului, gospodarii să se trezească dimineața devreme, să facă focul în sobă și cu o rămurică a unui pom din grădină să jăruiască jarul stând la gura sobei și să spună: „Bună dimineața lui Ajun! /C-a venit într-un ceas bun /Să ne-aducă: porcii grași și unturoși /Și oamenii sănătoși; /Vacile cu viței, oile cu miei, scroafele cu purcei, cloștile cu pui, găinile cu ouă……și tot așa se continua cu ceea ce gospodarii doreau să aibă, ca în final să se spună: La anul și la mulți ani!</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06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95536" y="404664"/>
            <a:ext cx="8229600" cy="4525963"/>
          </a:xfrm>
        </p:spPr>
        <p:txBody>
          <a:bodyPr>
            <a:normAutofit/>
          </a:bodyPr>
          <a:lstStyle/>
          <a:p>
            <a:pPr marL="0" indent="0">
              <a:buNone/>
            </a:pPr>
            <a:r>
              <a:rPr lang="en-US" b="1" dirty="0" smtClean="0">
                <a:latin typeface="+mj-lt"/>
              </a:rPr>
              <a:t>	</a:t>
            </a:r>
            <a:r>
              <a:rPr lang="vi-VN" b="1" dirty="0" smtClean="0">
                <a:latin typeface="+mj-lt"/>
              </a:rPr>
              <a:t>Crăciunul</a:t>
            </a:r>
            <a:r>
              <a:rPr lang="vi-VN" dirty="0">
                <a:latin typeface="+mj-lt"/>
              </a:rPr>
              <a:t> sau </a:t>
            </a:r>
            <a:r>
              <a:rPr lang="vi-VN" b="1" dirty="0">
                <a:latin typeface="+mj-lt"/>
              </a:rPr>
              <a:t>Nașterea Domnului</a:t>
            </a:r>
            <a:r>
              <a:rPr lang="vi-VN" dirty="0">
                <a:latin typeface="+mj-lt"/>
              </a:rPr>
              <a:t> </a:t>
            </a:r>
            <a:r>
              <a:rPr lang="vi-VN" dirty="0" smtClean="0">
                <a:latin typeface="+mj-lt"/>
              </a:rPr>
              <a:t>(</a:t>
            </a:r>
            <a:r>
              <a:rPr lang="ro-RO" dirty="0" smtClean="0">
                <a:latin typeface="Times New Roman" panose="02020603050405020304" pitchFamily="18" charset="0"/>
                <a:cs typeface="Times New Roman" panose="02020603050405020304" pitchFamily="18" charset="0"/>
              </a:rPr>
              <a:t>N</a:t>
            </a:r>
            <a:r>
              <a:rPr lang="vi-VN" dirty="0" smtClean="0">
                <a:latin typeface="+mj-lt"/>
              </a:rPr>
              <a:t>așterea </a:t>
            </a:r>
            <a:r>
              <a:rPr lang="vi-VN" dirty="0">
                <a:latin typeface="+mj-lt"/>
              </a:rPr>
              <a:t>lui Iisus Hristos) este </a:t>
            </a:r>
            <a:r>
              <a:rPr lang="vi-VN" dirty="0" smtClean="0">
                <a:latin typeface="+mj-lt"/>
              </a:rPr>
              <a:t>o</a:t>
            </a:r>
            <a:r>
              <a:rPr lang="ro-RO" dirty="0" smtClean="0">
                <a:latin typeface="+mj-lt"/>
              </a:rPr>
              <a:t> </a:t>
            </a:r>
            <a:r>
              <a:rPr lang="vi-VN" dirty="0" smtClean="0">
                <a:latin typeface="+mj-lt"/>
              </a:rPr>
              <a:t>sărbătoare</a:t>
            </a:r>
            <a:r>
              <a:rPr lang="ro-RO" dirty="0">
                <a:latin typeface="+mj-lt"/>
              </a:rPr>
              <a:t> </a:t>
            </a:r>
            <a:r>
              <a:rPr lang="vi-VN" dirty="0" smtClean="0">
                <a:latin typeface="+mj-lt"/>
              </a:rPr>
              <a:t>creștină</a:t>
            </a:r>
            <a:r>
              <a:rPr lang="ro-RO" dirty="0" smtClean="0">
                <a:latin typeface="+mj-lt"/>
              </a:rPr>
              <a:t> </a:t>
            </a:r>
            <a:r>
              <a:rPr lang="vi-VN" dirty="0" smtClean="0">
                <a:latin typeface="+mj-lt"/>
              </a:rPr>
              <a:t>celebrată </a:t>
            </a:r>
            <a:r>
              <a:rPr lang="vi-VN" dirty="0">
                <a:latin typeface="+mj-lt"/>
              </a:rPr>
              <a:t>la 25 </a:t>
            </a:r>
            <a:r>
              <a:rPr lang="vi-VN" dirty="0" smtClean="0">
                <a:latin typeface="+mj-lt"/>
              </a:rPr>
              <a:t>decembrie</a:t>
            </a:r>
            <a:r>
              <a:rPr lang="en-US" dirty="0" smtClean="0">
                <a:latin typeface="+mj-lt"/>
              </a:rPr>
              <a:t> </a:t>
            </a:r>
            <a:r>
              <a:rPr lang="ro-RO" dirty="0" smtClean="0">
                <a:latin typeface="Times New Roman" panose="02020603050405020304" pitchFamily="18" charset="0"/>
                <a:cs typeface="Times New Roman" panose="02020603050405020304" pitchFamily="18" charset="0"/>
              </a:rPr>
              <a:t>î</a:t>
            </a:r>
            <a:r>
              <a:rPr lang="en-US" dirty="0" smtClean="0">
                <a:latin typeface="Times New Roman" panose="02020603050405020304" pitchFamily="18" charset="0"/>
                <a:cs typeface="Times New Roman" panose="02020603050405020304" pitchFamily="18" charset="0"/>
              </a:rPr>
              <a:t>n </a:t>
            </a:r>
            <a:r>
              <a:rPr lang="en-US" dirty="0" err="1" smtClean="0">
                <a:latin typeface="Times New Roman" panose="02020603050405020304" pitchFamily="18" charset="0"/>
                <a:cs typeface="Times New Roman" panose="02020603050405020304" pitchFamily="18" charset="0"/>
              </a:rPr>
              <a:t>fiecare</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a:t>
            </a:r>
            <a:r>
              <a:rPr lang="ro-RO"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Crăciunul </a:t>
            </a:r>
            <a:r>
              <a:rPr lang="ro-RO" dirty="0">
                <a:latin typeface="Times New Roman" panose="02020603050405020304" pitchFamily="18" charset="0"/>
                <a:cs typeface="Times New Roman" panose="02020603050405020304" pitchFamily="18" charset="0"/>
              </a:rPr>
              <a:t>mai este numit </a:t>
            </a:r>
            <a:r>
              <a:rPr lang="ro-RO" dirty="0" smtClean="0">
                <a:latin typeface="Times New Roman" panose="02020603050405020304" pitchFamily="18" charset="0"/>
                <a:cs typeface="Times New Roman" panose="02020603050405020304" pitchFamily="18" charset="0"/>
              </a:rPr>
              <a:t>și sărbătoarea </a:t>
            </a:r>
            <a:r>
              <a:rPr lang="ro-RO" dirty="0">
                <a:latin typeface="Times New Roman" panose="02020603050405020304" pitchFamily="18" charset="0"/>
                <a:cs typeface="Times New Roman" panose="02020603050405020304" pitchFamily="18" charset="0"/>
              </a:rPr>
              <a:t>familiei; este ocazia </a:t>
            </a:r>
            <a:r>
              <a:rPr lang="ro-RO" dirty="0" smtClean="0">
                <a:latin typeface="Times New Roman" panose="02020603050405020304" pitchFamily="18" charset="0"/>
                <a:cs typeface="Times New Roman" panose="02020603050405020304" pitchFamily="18" charset="0"/>
              </a:rPr>
              <a:t>când toți </a:t>
            </a:r>
            <a:r>
              <a:rPr lang="ro-RO" dirty="0">
                <a:latin typeface="Times New Roman" panose="02020603050405020304" pitchFamily="18" charset="0"/>
                <a:cs typeface="Times New Roman" panose="02020603050405020304" pitchFamily="18" charset="0"/>
              </a:rPr>
              <a:t>se reunesc, </a:t>
            </a:r>
            <a:r>
              <a:rPr lang="ro-RO" dirty="0" smtClean="0">
                <a:latin typeface="Times New Roman" panose="02020603050405020304" pitchFamily="18" charset="0"/>
                <a:cs typeface="Times New Roman" panose="02020603050405020304" pitchFamily="18" charset="0"/>
              </a:rPr>
              <a:t>părinți</a:t>
            </a:r>
            <a:r>
              <a:rPr lang="ro-RO" dirty="0">
                <a:latin typeface="Times New Roman" panose="02020603050405020304" pitchFamily="18" charset="0"/>
                <a:cs typeface="Times New Roman" panose="02020603050405020304" pitchFamily="18" charset="0"/>
              </a:rPr>
              <a:t>, copii, </a:t>
            </a:r>
            <a:r>
              <a:rPr lang="ro-RO" dirty="0" smtClean="0">
                <a:latin typeface="Times New Roman" panose="02020603050405020304" pitchFamily="18" charset="0"/>
                <a:cs typeface="Times New Roman" panose="02020603050405020304" pitchFamily="18" charset="0"/>
              </a:rPr>
              <a:t>nepoți își </a:t>
            </a:r>
            <a:r>
              <a:rPr lang="ro-RO" dirty="0">
                <a:latin typeface="Times New Roman" panose="02020603050405020304" pitchFamily="18" charset="0"/>
                <a:cs typeface="Times New Roman" panose="02020603050405020304" pitchFamily="18" charset="0"/>
              </a:rPr>
              <a:t>fac daruri, se </a:t>
            </a:r>
            <a:r>
              <a:rPr lang="ro-RO" dirty="0" smtClean="0">
                <a:latin typeface="Times New Roman" panose="02020603050405020304" pitchFamily="18" charset="0"/>
                <a:cs typeface="Times New Roman" panose="02020603050405020304" pitchFamily="18" charset="0"/>
              </a:rPr>
              <a:t>bucură </a:t>
            </a:r>
            <a:r>
              <a:rPr lang="ro-RO" dirty="0">
                <a:latin typeface="Times New Roman" panose="02020603050405020304" pitchFamily="18" charset="0"/>
                <a:cs typeface="Times New Roman" panose="02020603050405020304" pitchFamily="18" charset="0"/>
              </a:rPr>
              <a:t>de clipele petrecute </a:t>
            </a:r>
            <a:r>
              <a:rPr lang="ro-RO" dirty="0" smtClean="0">
                <a:latin typeface="Times New Roman" panose="02020603050405020304" pitchFamily="18" charset="0"/>
                <a:cs typeface="Times New Roman" panose="02020603050405020304" pitchFamily="18" charset="0"/>
              </a:rPr>
              <a:t>împreună în </a:t>
            </a:r>
            <a:r>
              <a:rPr lang="ro-RO" dirty="0">
                <a:latin typeface="Times New Roman" panose="02020603050405020304" pitchFamily="18" charset="0"/>
                <a:cs typeface="Times New Roman" panose="02020603050405020304" pitchFamily="18" charset="0"/>
              </a:rPr>
              <a:t>jurul mesei, cu </a:t>
            </a:r>
            <a:r>
              <a:rPr lang="ro-RO" dirty="0" smtClean="0">
                <a:latin typeface="Times New Roman" panose="02020603050405020304" pitchFamily="18" charset="0"/>
                <a:cs typeface="Times New Roman" panose="02020603050405020304" pitchFamily="18" charset="0"/>
              </a:rPr>
              <a:t>credința că </a:t>
            </a:r>
            <a:r>
              <a:rPr lang="ro-RO" dirty="0">
                <a:latin typeface="Times New Roman" panose="02020603050405020304" pitchFamily="18" charset="0"/>
                <a:cs typeface="Times New Roman" panose="02020603050405020304" pitchFamily="18" charset="0"/>
              </a:rPr>
              <a:t>prin cinstirea cum se cuvine a </a:t>
            </a:r>
            <a:r>
              <a:rPr lang="ro-RO" dirty="0" smtClean="0">
                <a:latin typeface="Times New Roman" panose="02020603050405020304" pitchFamily="18" charset="0"/>
                <a:cs typeface="Times New Roman" panose="02020603050405020304" pitchFamily="18" charset="0"/>
              </a:rPr>
              <a:t>sărbătorilor </a:t>
            </a:r>
            <a:r>
              <a:rPr lang="ro-RO" dirty="0">
                <a:latin typeface="Times New Roman" panose="02020603050405020304" pitchFamily="18" charset="0"/>
                <a:cs typeface="Times New Roman" panose="02020603050405020304" pitchFamily="18" charset="0"/>
              </a:rPr>
              <a:t>vor avea un an mai bogat.</a:t>
            </a:r>
          </a:p>
          <a:p>
            <a:pPr marL="0" indent="0">
              <a:buNone/>
            </a:pPr>
            <a:endParaRPr lang="ro-RO" dirty="0">
              <a:latin typeface="Times New Roman" panose="02020603050405020304" pitchFamily="18" charset="0"/>
              <a:cs typeface="Times New Roman" panose="02020603050405020304" pitchFamily="18" charset="0"/>
            </a:endParaRPr>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284984"/>
            <a:ext cx="3830935" cy="3067801"/>
          </a:xfrm>
          <a:prstGeom prst="rect">
            <a:avLst/>
          </a:prstGeom>
        </p:spPr>
      </p:pic>
    </p:spTree>
    <p:extLst>
      <p:ext uri="{BB962C8B-B14F-4D97-AF65-F5344CB8AC3E}">
        <p14:creationId xmlns:p14="http://schemas.microsoft.com/office/powerpoint/2010/main" val="453005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404664"/>
            <a:ext cx="8229600" cy="5721499"/>
          </a:xfrm>
        </p:spPr>
        <p:txBody>
          <a:bodyPr>
            <a:normAutofit/>
          </a:bodyPr>
          <a:lstStyle/>
          <a:p>
            <a:r>
              <a:rPr lang="ro-RO" dirty="0">
                <a:latin typeface="Times New Roman" panose="02020603050405020304" pitchFamily="18" charset="0"/>
                <a:cs typeface="Times New Roman" panose="02020603050405020304" pitchFamily="18" charset="0"/>
              </a:rPr>
              <a:t>Pe Valea Jiului a rămas un obicei încă de pe vremea dacilor, numit </a:t>
            </a:r>
            <a:r>
              <a:rPr lang="ro-RO" dirty="0" err="1">
                <a:latin typeface="Times New Roman" panose="02020603050405020304" pitchFamily="18" charset="0"/>
                <a:cs typeface="Times New Roman" panose="02020603050405020304" pitchFamily="18" charset="0"/>
              </a:rPr>
              <a:t>Pițărăii</a:t>
            </a:r>
            <a:r>
              <a:rPr lang="ro-RO" dirty="0">
                <a:latin typeface="Times New Roman" panose="02020603050405020304" pitchFamily="18" charset="0"/>
                <a:cs typeface="Times New Roman" panose="02020603050405020304" pitchFamily="18" charset="0"/>
              </a:rPr>
              <a:t>. Aceștia sunt bărbați care pornesc la colindat purtând prăjini împodobite cu năframe, coronițe cu flori și clopoței. Obiceiul simbolizează sacrificiul adus divinității pentru rodnicia holdelor și a pomilor.</a:t>
            </a:r>
          </a:p>
          <a:p>
            <a:r>
              <a:rPr lang="ro-RO" dirty="0">
                <a:latin typeface="Times New Roman" panose="02020603050405020304" pitchFamily="18" charset="0"/>
                <a:cs typeface="Times New Roman" panose="02020603050405020304" pitchFamily="18" charset="0"/>
              </a:rPr>
              <a:t>Tot </a:t>
            </a:r>
            <a:r>
              <a:rPr lang="ro-RO" dirty="0" smtClean="0">
                <a:latin typeface="Times New Roman" panose="02020603050405020304" pitchFamily="18" charset="0"/>
                <a:cs typeface="Times New Roman" panose="02020603050405020304" pitchFamily="18" charset="0"/>
              </a:rPr>
              <a:t>în această zonă </a:t>
            </a:r>
            <a:r>
              <a:rPr lang="ro-RO" dirty="0">
                <a:latin typeface="Times New Roman" panose="02020603050405020304" pitchFamily="18" charset="0"/>
                <a:cs typeface="Times New Roman" panose="02020603050405020304" pitchFamily="18" charset="0"/>
              </a:rPr>
              <a:t>se </a:t>
            </a:r>
            <a:r>
              <a:rPr lang="ro-RO" dirty="0" smtClean="0">
                <a:latin typeface="Times New Roman" panose="02020603050405020304" pitchFamily="18" charset="0"/>
                <a:cs typeface="Times New Roman" panose="02020603050405020304" pitchFamily="18" charset="0"/>
              </a:rPr>
              <a:t>obișnuiește </a:t>
            </a:r>
            <a:r>
              <a:rPr lang="ro-RO" dirty="0">
                <a:latin typeface="Times New Roman" panose="02020603050405020304" pitchFamily="18" charset="0"/>
                <a:cs typeface="Times New Roman" panose="02020603050405020304" pitchFamily="18" charset="0"/>
              </a:rPr>
              <a:t>ca persoanele care merg la colindat </a:t>
            </a:r>
            <a:r>
              <a:rPr lang="ro-RO" dirty="0" smtClean="0">
                <a:latin typeface="Times New Roman" panose="02020603050405020304" pitchFamily="18" charset="0"/>
                <a:cs typeface="Times New Roman" panose="02020603050405020304" pitchFamily="18" charset="0"/>
              </a:rPr>
              <a:t>să </a:t>
            </a:r>
            <a:r>
              <a:rPr lang="ro-RO" dirty="0">
                <a:latin typeface="Times New Roman" panose="02020603050405020304" pitchFamily="18" charset="0"/>
                <a:cs typeface="Times New Roman" panose="02020603050405020304" pitchFamily="18" charset="0"/>
              </a:rPr>
              <a:t>fie conduse de un </a:t>
            </a:r>
            <a:r>
              <a:rPr lang="ro-RO" dirty="0" smtClean="0">
                <a:latin typeface="Times New Roman" panose="02020603050405020304" pitchFamily="18" charset="0"/>
                <a:cs typeface="Times New Roman" panose="02020603050405020304" pitchFamily="18" charset="0"/>
              </a:rPr>
              <a:t>vătaf</a:t>
            </a:r>
            <a:r>
              <a:rPr lang="ro-RO" dirty="0">
                <a:latin typeface="Times New Roman" panose="02020603050405020304" pitchFamily="18" charset="0"/>
                <a:cs typeface="Times New Roman" panose="02020603050405020304" pitchFamily="18" charset="0"/>
              </a:rPr>
              <a:t>. Acesta are rolul de a intra primul </a:t>
            </a:r>
            <a:r>
              <a:rPr lang="ro-RO" dirty="0" smtClean="0">
                <a:latin typeface="Times New Roman" panose="02020603050405020304" pitchFamily="18" charset="0"/>
                <a:cs typeface="Times New Roman" panose="02020603050405020304" pitchFamily="18" charset="0"/>
              </a:rPr>
              <a:t>în gospodăria </a:t>
            </a:r>
            <a:r>
              <a:rPr lang="ro-RO" dirty="0">
                <a:latin typeface="Times New Roman" panose="02020603050405020304" pitchFamily="18" charset="0"/>
                <a:cs typeface="Times New Roman" panose="02020603050405020304" pitchFamily="18" charset="0"/>
              </a:rPr>
              <a:t>omului, unde va scormoni </a:t>
            </a:r>
            <a:r>
              <a:rPr lang="ro-RO" dirty="0" smtClean="0">
                <a:latin typeface="Times New Roman" panose="02020603050405020304" pitchFamily="18" charset="0"/>
                <a:cs typeface="Times New Roman" panose="02020603050405020304" pitchFamily="18" charset="0"/>
              </a:rPr>
              <a:t>în </a:t>
            </a:r>
            <a:r>
              <a:rPr lang="ro-RO" dirty="0">
                <a:latin typeface="Times New Roman" panose="02020603050405020304" pitchFamily="18" charset="0"/>
                <a:cs typeface="Times New Roman" panose="02020603050405020304" pitchFamily="18" charset="0"/>
              </a:rPr>
              <a:t>foc. Apoi, acesta </a:t>
            </a:r>
            <a:r>
              <a:rPr lang="ro-RO" dirty="0" smtClean="0">
                <a:latin typeface="Times New Roman" panose="02020603050405020304" pitchFamily="18" charset="0"/>
                <a:cs typeface="Times New Roman" panose="02020603050405020304" pitchFamily="18" charset="0"/>
              </a:rPr>
              <a:t>primește </a:t>
            </a:r>
            <a:r>
              <a:rPr lang="ro-RO" dirty="0">
                <a:latin typeface="Times New Roman" panose="02020603050405020304" pitchFamily="18" charset="0"/>
                <a:cs typeface="Times New Roman" panose="02020603050405020304" pitchFamily="18" charset="0"/>
              </a:rPr>
              <a:t>o </a:t>
            </a:r>
            <a:r>
              <a:rPr lang="ro-RO" dirty="0" smtClean="0">
                <a:latin typeface="Times New Roman" panose="02020603050405020304" pitchFamily="18" charset="0"/>
                <a:cs typeface="Times New Roman" panose="02020603050405020304" pitchFamily="18" charset="0"/>
              </a:rPr>
              <a:t>coajă </a:t>
            </a:r>
            <a:r>
              <a:rPr lang="ro-RO" dirty="0">
                <a:latin typeface="Times New Roman" panose="02020603050405020304" pitchFamily="18" charset="0"/>
                <a:cs typeface="Times New Roman" panose="02020603050405020304" pitchFamily="18" charset="0"/>
              </a:rPr>
              <a:t>de dovleac (numita </a:t>
            </a:r>
            <a:r>
              <a:rPr lang="ro-RO" dirty="0" err="1">
                <a:latin typeface="Times New Roman" panose="02020603050405020304" pitchFamily="18" charset="0"/>
                <a:cs typeface="Times New Roman" panose="02020603050405020304" pitchFamily="18" charset="0"/>
              </a:rPr>
              <a:t>cotovaica</a:t>
            </a: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plină </a:t>
            </a:r>
            <a:r>
              <a:rPr lang="ro-RO" dirty="0">
                <a:latin typeface="Times New Roman" panose="02020603050405020304" pitchFamily="18" charset="0"/>
                <a:cs typeface="Times New Roman" panose="02020603050405020304" pitchFamily="18" charset="0"/>
              </a:rPr>
              <a:t>cu </a:t>
            </a:r>
            <a:r>
              <a:rPr lang="ro-RO" dirty="0" smtClean="0">
                <a:latin typeface="Times New Roman" panose="02020603050405020304" pitchFamily="18" charset="0"/>
                <a:cs typeface="Times New Roman" panose="02020603050405020304" pitchFamily="18" charset="0"/>
              </a:rPr>
              <a:t>semințe </a:t>
            </a:r>
            <a:r>
              <a:rPr lang="ro-RO" dirty="0">
                <a:latin typeface="Times New Roman" panose="02020603050405020304" pitchFamily="18" charset="0"/>
                <a:cs typeface="Times New Roman" panose="02020603050405020304" pitchFamily="18" charset="0"/>
              </a:rPr>
              <a:t>de in, </a:t>
            </a:r>
            <a:r>
              <a:rPr lang="ro-RO" dirty="0" smtClean="0">
                <a:latin typeface="Times New Roman" panose="02020603050405020304" pitchFamily="18" charset="0"/>
                <a:cs typeface="Times New Roman" panose="02020603050405020304" pitchFamily="18" charset="0"/>
              </a:rPr>
              <a:t>cânepă, </a:t>
            </a:r>
            <a:r>
              <a:rPr lang="ro-RO" dirty="0">
                <a:latin typeface="Times New Roman" panose="02020603050405020304" pitchFamily="18" charset="0"/>
                <a:cs typeface="Times New Roman" panose="02020603050405020304" pitchFamily="18" charset="0"/>
              </a:rPr>
              <a:t>porumb, </a:t>
            </a:r>
            <a:r>
              <a:rPr lang="ro-RO" dirty="0" smtClean="0">
                <a:latin typeface="Times New Roman" panose="02020603050405020304" pitchFamily="18" charset="0"/>
                <a:cs typeface="Times New Roman" panose="02020603050405020304" pitchFamily="18" charset="0"/>
              </a:rPr>
              <a:t>grâu și </a:t>
            </a:r>
            <a:r>
              <a:rPr lang="ro-RO" dirty="0">
                <a:latin typeface="Times New Roman" panose="02020603050405020304" pitchFamily="18" charset="0"/>
                <a:cs typeface="Times New Roman" panose="02020603050405020304" pitchFamily="18" charset="0"/>
              </a:rPr>
              <a:t>dovleac pe care </a:t>
            </a:r>
            <a:r>
              <a:rPr lang="ro-RO" dirty="0" smtClean="0">
                <a:latin typeface="Times New Roman" panose="02020603050405020304" pitchFamily="18" charset="0"/>
                <a:cs typeface="Times New Roman" panose="02020603050405020304" pitchFamily="18" charset="0"/>
              </a:rPr>
              <a:t>vătaful </a:t>
            </a:r>
            <a:r>
              <a:rPr lang="ro-RO" dirty="0">
                <a:latin typeface="Times New Roman" panose="02020603050405020304" pitchFamily="18" charset="0"/>
                <a:cs typeface="Times New Roman" panose="02020603050405020304" pitchFamily="18" charset="0"/>
              </a:rPr>
              <a:t>le </a:t>
            </a:r>
            <a:r>
              <a:rPr lang="ro-RO" dirty="0" smtClean="0">
                <a:latin typeface="Times New Roman" panose="02020603050405020304" pitchFamily="18" charset="0"/>
                <a:cs typeface="Times New Roman" panose="02020603050405020304" pitchFamily="18" charset="0"/>
              </a:rPr>
              <a:t>aruncă în colțurile gospodăriei </a:t>
            </a:r>
            <a:r>
              <a:rPr lang="ro-RO" dirty="0">
                <a:latin typeface="Times New Roman" panose="02020603050405020304" pitchFamily="18" charset="0"/>
                <a:cs typeface="Times New Roman" panose="02020603050405020304" pitchFamily="18" charset="0"/>
              </a:rPr>
              <a:t>pentru ca anul </a:t>
            </a:r>
            <a:r>
              <a:rPr lang="ro-RO" dirty="0" smtClean="0">
                <a:latin typeface="Times New Roman" panose="02020603050405020304" pitchFamily="18" charset="0"/>
                <a:cs typeface="Times New Roman" panose="02020603050405020304" pitchFamily="18" charset="0"/>
              </a:rPr>
              <a:t>următor să </a:t>
            </a:r>
            <a:r>
              <a:rPr lang="ro-RO" dirty="0">
                <a:latin typeface="Times New Roman" panose="02020603050405020304" pitchFamily="18" charset="0"/>
                <a:cs typeface="Times New Roman" panose="02020603050405020304" pitchFamily="18" charset="0"/>
              </a:rPr>
              <a:t>fie bogat </a:t>
            </a:r>
            <a:r>
              <a:rPr lang="ro-RO" dirty="0" smtClean="0">
                <a:latin typeface="Times New Roman" panose="02020603050405020304" pitchFamily="18" charset="0"/>
                <a:cs typeface="Times New Roman" panose="02020603050405020304" pitchFamily="18" charset="0"/>
              </a:rPr>
              <a:t>și </a:t>
            </a:r>
            <a:r>
              <a:rPr lang="ro-RO" dirty="0">
                <a:latin typeface="Times New Roman" panose="02020603050405020304" pitchFamily="18" charset="0"/>
                <a:cs typeface="Times New Roman" panose="02020603050405020304" pitchFamily="18" charset="0"/>
              </a:rPr>
              <a:t>roditor.</a:t>
            </a:r>
          </a:p>
          <a:p>
            <a:pPr marL="0" indent="0">
              <a:buNone/>
            </a:pP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625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620688"/>
            <a:ext cx="7244622" cy="5433467"/>
          </a:xfrm>
        </p:spPr>
      </p:pic>
    </p:spTree>
    <p:extLst>
      <p:ext uri="{BB962C8B-B14F-4D97-AF65-F5344CB8AC3E}">
        <p14:creationId xmlns:p14="http://schemas.microsoft.com/office/powerpoint/2010/main" val="151612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83568" y="332656"/>
            <a:ext cx="7745505" cy="3877815"/>
          </a:xfrm>
        </p:spPr>
        <p:txBody>
          <a:bodyPr>
            <a:noAutofit/>
          </a:bodyPr>
          <a:lstStyle/>
          <a:p>
            <a:pPr marL="411480" lvl="1" indent="0" algn="just">
              <a:buNone/>
            </a:pPr>
            <a:r>
              <a:rPr lang="vi-VN" b="1" dirty="0"/>
              <a:t>Banat</a:t>
            </a:r>
          </a:p>
          <a:p>
            <a:pPr marL="0" indent="0" algn="just">
              <a:buNone/>
            </a:pPr>
            <a:r>
              <a:rPr lang="ro-RO" dirty="0" smtClean="0"/>
              <a:t>	</a:t>
            </a:r>
            <a:r>
              <a:rPr lang="vi-VN" dirty="0" smtClean="0"/>
              <a:t>Atunci c</a:t>
            </a:r>
            <a:r>
              <a:rPr lang="ro-RO" dirty="0"/>
              <a:t>â</a:t>
            </a:r>
            <a:r>
              <a:rPr lang="vi-VN" dirty="0" smtClean="0"/>
              <a:t>nd </a:t>
            </a:r>
            <a:r>
              <a:rPr lang="vi-VN" dirty="0"/>
              <a:t>se merge la colindat pe Valea Almajului, </a:t>
            </a:r>
            <a:r>
              <a:rPr lang="vi-VN" dirty="0" smtClean="0"/>
              <a:t>colind</a:t>
            </a:r>
            <a:r>
              <a:rPr lang="ro-RO" dirty="0"/>
              <a:t>ă</a:t>
            </a:r>
            <a:r>
              <a:rPr lang="vi-VN" dirty="0" smtClean="0"/>
              <a:t>torii </a:t>
            </a:r>
            <a:r>
              <a:rPr lang="vi-VN" dirty="0"/>
              <a:t>au la ei un </a:t>
            </a:r>
            <a:r>
              <a:rPr lang="ro-RO" dirty="0" smtClean="0"/>
              <a:t>băț</a:t>
            </a:r>
            <a:r>
              <a:rPr lang="vi-VN" dirty="0" smtClean="0"/>
              <a:t> </a:t>
            </a:r>
            <a:r>
              <a:rPr lang="vi-VN" dirty="0"/>
              <a:t>din lemn de alun cu care lovesc podelele caselor pe care le </a:t>
            </a:r>
            <a:r>
              <a:rPr lang="vi-VN" dirty="0" smtClean="0"/>
              <a:t>viziteaz</a:t>
            </a:r>
            <a:r>
              <a:rPr lang="ro-RO" dirty="0" smtClean="0"/>
              <a:t>ă</a:t>
            </a:r>
            <a:r>
              <a:rPr lang="vi-VN" dirty="0" smtClean="0"/>
              <a:t>, </a:t>
            </a:r>
            <a:r>
              <a:rPr lang="vi-VN" dirty="0"/>
              <a:t>pentru a alunga duhurile rele. Se crede </a:t>
            </a:r>
            <a:r>
              <a:rPr lang="vi-VN" dirty="0" smtClean="0"/>
              <a:t>c</a:t>
            </a:r>
            <a:r>
              <a:rPr lang="ro-RO" dirty="0" smtClean="0"/>
              <a:t>ă</a:t>
            </a:r>
            <a:r>
              <a:rPr lang="vi-VN" dirty="0" smtClean="0"/>
              <a:t> </a:t>
            </a:r>
            <a:r>
              <a:rPr lang="vi-VN" dirty="0"/>
              <a:t>alunul are puterea de a alunga </a:t>
            </a:r>
            <a:r>
              <a:rPr lang="ro-RO" dirty="0" smtClean="0"/>
              <a:t>ș</a:t>
            </a:r>
            <a:r>
              <a:rPr lang="vi-VN" dirty="0" smtClean="0"/>
              <a:t>erpii</a:t>
            </a:r>
            <a:r>
              <a:rPr lang="vi-VN" dirty="0"/>
              <a:t>, de a proteja </a:t>
            </a:r>
            <a:r>
              <a:rPr lang="vi-VN" dirty="0" smtClean="0"/>
              <a:t>gospod</a:t>
            </a:r>
            <a:r>
              <a:rPr lang="ro-RO" dirty="0" smtClean="0"/>
              <a:t>ă</a:t>
            </a:r>
            <a:r>
              <a:rPr lang="vi-VN" dirty="0" smtClean="0"/>
              <a:t>ria </a:t>
            </a:r>
            <a:r>
              <a:rPr lang="ro-RO" dirty="0"/>
              <a:t>ș</a:t>
            </a:r>
            <a:r>
              <a:rPr lang="vi-VN" dirty="0" smtClean="0"/>
              <a:t>i </a:t>
            </a:r>
            <a:r>
              <a:rPr lang="vi-VN" dirty="0"/>
              <a:t>de a-i aduce prosperitate.</a:t>
            </a:r>
          </a:p>
          <a:p>
            <a:pPr marL="0" indent="0" algn="just">
              <a:buNone/>
            </a:pPr>
            <a:r>
              <a:rPr lang="ro-RO" dirty="0" smtClean="0"/>
              <a:t>	</a:t>
            </a:r>
            <a:r>
              <a:rPr lang="vi-VN" dirty="0" smtClean="0"/>
              <a:t>Tot </a:t>
            </a:r>
            <a:r>
              <a:rPr lang="ro-RO" dirty="0" smtClean="0"/>
              <a:t>î</a:t>
            </a:r>
            <a:r>
              <a:rPr lang="vi-VN" dirty="0" smtClean="0"/>
              <a:t>n </a:t>
            </a:r>
            <a:r>
              <a:rPr lang="vi-VN" dirty="0"/>
              <a:t>această zonă, în Ajunul </a:t>
            </a:r>
            <a:r>
              <a:rPr lang="vi-VN" dirty="0" smtClean="0"/>
              <a:t>Cr</a:t>
            </a:r>
            <a:r>
              <a:rPr lang="ro-RO" dirty="0" smtClean="0"/>
              <a:t>ă</a:t>
            </a:r>
            <a:r>
              <a:rPr lang="vi-VN" dirty="0" smtClean="0"/>
              <a:t>ciunului</a:t>
            </a:r>
            <a:r>
              <a:rPr lang="vi-VN" dirty="0"/>
              <a:t>, focul din </a:t>
            </a:r>
            <a:r>
              <a:rPr lang="vi-VN" dirty="0" smtClean="0"/>
              <a:t>cas</a:t>
            </a:r>
            <a:r>
              <a:rPr lang="ro-RO" dirty="0" smtClean="0"/>
              <a:t>ă</a:t>
            </a:r>
            <a:r>
              <a:rPr lang="vi-VN" dirty="0" smtClean="0"/>
              <a:t> </a:t>
            </a:r>
            <a:r>
              <a:rPr lang="vi-VN" dirty="0"/>
              <a:t>nu este stins deloc, deoarece se crede </a:t>
            </a:r>
            <a:r>
              <a:rPr lang="vi-VN" dirty="0" smtClean="0"/>
              <a:t>c</a:t>
            </a:r>
            <a:r>
              <a:rPr lang="ro-RO" dirty="0" smtClean="0"/>
              <a:t>ă</a:t>
            </a:r>
            <a:r>
              <a:rPr lang="vi-VN" dirty="0" smtClean="0"/>
              <a:t> </a:t>
            </a:r>
            <a:r>
              <a:rPr lang="vi-VN" dirty="0"/>
              <a:t>astfel anul viitor va fi unul luminos </a:t>
            </a:r>
            <a:r>
              <a:rPr lang="ro-RO" dirty="0" smtClean="0"/>
              <a:t>ș</a:t>
            </a:r>
            <a:r>
              <a:rPr lang="vi-VN" dirty="0" smtClean="0"/>
              <a:t>i </a:t>
            </a:r>
            <a:r>
              <a:rPr lang="vi-VN" dirty="0"/>
              <a:t>bogat. De asemenea, bradul </a:t>
            </a:r>
            <a:r>
              <a:rPr lang="vi-VN" dirty="0" smtClean="0"/>
              <a:t>se</a:t>
            </a:r>
            <a:r>
              <a:rPr lang="ro-RO" dirty="0" smtClean="0"/>
              <a:t> </a:t>
            </a:r>
            <a:r>
              <a:rPr lang="ro-RO" dirty="0"/>
              <a:t>î</a:t>
            </a:r>
            <a:r>
              <a:rPr lang="vi-VN" dirty="0" smtClean="0"/>
              <a:t>mpodobe</a:t>
            </a:r>
            <a:r>
              <a:rPr lang="ro-RO" dirty="0" smtClean="0"/>
              <a:t>ș</a:t>
            </a:r>
            <a:r>
              <a:rPr lang="vi-VN" dirty="0" smtClean="0"/>
              <a:t>te </a:t>
            </a:r>
            <a:r>
              <a:rPr lang="vi-VN" dirty="0"/>
              <a:t>cu dulciuri, iar sub el se </a:t>
            </a:r>
            <a:r>
              <a:rPr lang="vi-VN" dirty="0" smtClean="0"/>
              <a:t>a</a:t>
            </a:r>
            <a:r>
              <a:rPr lang="ro-RO" dirty="0" smtClean="0"/>
              <a:t>ș</a:t>
            </a:r>
            <a:r>
              <a:rPr lang="vi-VN" dirty="0" smtClean="0"/>
              <a:t>az</a:t>
            </a:r>
            <a:r>
              <a:rPr lang="ro-RO" dirty="0" smtClean="0"/>
              <a:t>ă</a:t>
            </a:r>
            <a:r>
              <a:rPr lang="vi-VN" dirty="0" smtClean="0"/>
              <a:t> </a:t>
            </a:r>
            <a:r>
              <a:rPr lang="vi-VN" dirty="0"/>
              <a:t>un colac, un </a:t>
            </a:r>
            <a:r>
              <a:rPr lang="vi-VN" dirty="0" smtClean="0"/>
              <a:t>c</a:t>
            </a:r>
            <a:r>
              <a:rPr lang="ro-RO" dirty="0" smtClean="0"/>
              <a:t>â</a:t>
            </a:r>
            <a:r>
              <a:rPr lang="vi-VN" dirty="0" smtClean="0"/>
              <a:t>rnat </a:t>
            </a:r>
            <a:r>
              <a:rPr lang="ro-RO" dirty="0"/>
              <a:t>ș</a:t>
            </a:r>
            <a:r>
              <a:rPr lang="vi-VN" dirty="0" smtClean="0"/>
              <a:t>i </a:t>
            </a:r>
            <a:r>
              <a:rPr lang="vi-VN" dirty="0"/>
              <a:t>o </a:t>
            </a:r>
            <a:r>
              <a:rPr lang="vi-VN" dirty="0" smtClean="0"/>
              <a:t>sticl</a:t>
            </a:r>
            <a:r>
              <a:rPr lang="ro-RO" dirty="0" smtClean="0"/>
              <a:t>ă</a:t>
            </a:r>
            <a:r>
              <a:rPr lang="vi-VN" dirty="0" smtClean="0"/>
              <a:t> </a:t>
            </a:r>
            <a:r>
              <a:rPr lang="vi-VN" dirty="0"/>
              <a:t>de rachiu, care </a:t>
            </a:r>
            <a:r>
              <a:rPr lang="vi-VN" dirty="0" smtClean="0"/>
              <a:t>s</a:t>
            </a:r>
            <a:r>
              <a:rPr lang="ro-RO" dirty="0" smtClean="0"/>
              <a:t>ă</a:t>
            </a:r>
            <a:r>
              <a:rPr lang="vi-VN" dirty="0" smtClean="0"/>
              <a:t> serveasc</a:t>
            </a:r>
            <a:r>
              <a:rPr lang="ro-RO" dirty="0" smtClean="0"/>
              <a:t>ă</a:t>
            </a:r>
            <a:r>
              <a:rPr lang="vi-VN" dirty="0" smtClean="0"/>
              <a:t> </a:t>
            </a:r>
            <a:r>
              <a:rPr lang="vi-VN" dirty="0"/>
              <a:t>drept cadouri pentru </a:t>
            </a:r>
            <a:r>
              <a:rPr lang="vi-VN" dirty="0" smtClean="0"/>
              <a:t>Mo</a:t>
            </a:r>
            <a:r>
              <a:rPr lang="ro-RO" dirty="0" smtClean="0"/>
              <a:t>ș</a:t>
            </a:r>
            <a:r>
              <a:rPr lang="vi-VN" dirty="0" smtClean="0"/>
              <a:t> Cr</a:t>
            </a:r>
            <a:r>
              <a:rPr lang="ro-RO" dirty="0" smtClean="0"/>
              <a:t>ă</a:t>
            </a:r>
            <a:r>
              <a:rPr lang="vi-VN" dirty="0" smtClean="0"/>
              <a:t>ciun</a:t>
            </a:r>
            <a:r>
              <a:rPr lang="vi-VN" dirty="0"/>
              <a:t>.</a:t>
            </a:r>
          </a:p>
          <a:p>
            <a:pPr marL="0" indent="0" algn="just">
              <a:buNone/>
            </a:pPr>
            <a:endParaRPr lang="ro-RO" dirty="0"/>
          </a:p>
        </p:txBody>
      </p:sp>
    </p:spTree>
    <p:extLst>
      <p:ext uri="{BB962C8B-B14F-4D97-AF65-F5344CB8AC3E}">
        <p14:creationId xmlns:p14="http://schemas.microsoft.com/office/powerpoint/2010/main" val="884165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83568" y="260648"/>
            <a:ext cx="7745505" cy="3877815"/>
          </a:xfrm>
        </p:spPr>
        <p:txBody>
          <a:bodyPr>
            <a:normAutofit fontScale="77500" lnSpcReduction="20000"/>
          </a:bodyPr>
          <a:lstStyle/>
          <a:p>
            <a:pPr marL="0" indent="0">
              <a:buNone/>
            </a:pPr>
            <a:r>
              <a:rPr lang="ro-RO" sz="3100" b="1" dirty="0" smtClean="0">
                <a:latin typeface="Times New Roman" panose="02020603050405020304" pitchFamily="18" charset="0"/>
                <a:cs typeface="Times New Roman" panose="02020603050405020304" pitchFamily="18" charset="0"/>
              </a:rPr>
              <a:t>	Dobrogea</a:t>
            </a:r>
            <a:endParaRPr lang="ro-RO" sz="3100" b="1" dirty="0">
              <a:latin typeface="Times New Roman" panose="02020603050405020304" pitchFamily="18" charset="0"/>
              <a:cs typeface="Times New Roman" panose="02020603050405020304" pitchFamily="18" charset="0"/>
            </a:endParaRPr>
          </a:p>
          <a:p>
            <a:pPr marL="0" indent="0">
              <a:buNone/>
            </a:pPr>
            <a:r>
              <a:rPr lang="ro-RO" sz="3100" dirty="0" smtClean="0">
                <a:latin typeface="Times New Roman" panose="02020603050405020304" pitchFamily="18" charset="0"/>
                <a:cs typeface="Times New Roman" panose="02020603050405020304" pitchFamily="18" charset="0"/>
              </a:rPr>
              <a:t>	În </a:t>
            </a:r>
            <a:r>
              <a:rPr lang="ro-RO" sz="3100" dirty="0">
                <a:latin typeface="Times New Roman" panose="02020603050405020304" pitchFamily="18" charset="0"/>
                <a:cs typeface="Times New Roman" panose="02020603050405020304" pitchFamily="18" charset="0"/>
              </a:rPr>
              <a:t>comuna </a:t>
            </a:r>
            <a:r>
              <a:rPr lang="ro-RO" sz="3100" dirty="0" err="1" smtClean="0">
                <a:latin typeface="Times New Roman" panose="02020603050405020304" pitchFamily="18" charset="0"/>
                <a:cs typeface="Times New Roman" panose="02020603050405020304" pitchFamily="18" charset="0"/>
              </a:rPr>
              <a:t>Luncăvița</a:t>
            </a:r>
            <a:r>
              <a:rPr lang="ro-RO" sz="3100" dirty="0" smtClean="0">
                <a:latin typeface="Times New Roman" panose="02020603050405020304" pitchFamily="18" charset="0"/>
                <a:cs typeface="Times New Roman" panose="02020603050405020304" pitchFamily="18" charset="0"/>
              </a:rPr>
              <a:t> </a:t>
            </a:r>
            <a:r>
              <a:rPr lang="ro-RO" sz="3100" dirty="0">
                <a:latin typeface="Times New Roman" panose="02020603050405020304" pitchFamily="18" charset="0"/>
                <a:cs typeface="Times New Roman" panose="02020603050405020304" pitchFamily="18" charset="0"/>
              </a:rPr>
              <a:t>din Dobrogea merg la colindat </a:t>
            </a:r>
            <a:r>
              <a:rPr lang="ro-RO" sz="3100" dirty="0" err="1" smtClean="0">
                <a:latin typeface="Times New Roman" panose="02020603050405020304" pitchFamily="18" charset="0"/>
                <a:cs typeface="Times New Roman" panose="02020603050405020304" pitchFamily="18" charset="0"/>
              </a:rPr>
              <a:t>Moșoii</a:t>
            </a:r>
            <a:r>
              <a:rPr lang="ro-RO" sz="3100" dirty="0">
                <a:latin typeface="Times New Roman" panose="02020603050405020304" pitchFamily="18" charset="0"/>
                <a:cs typeface="Times New Roman" panose="02020603050405020304" pitchFamily="18" charset="0"/>
              </a:rPr>
              <a:t>. </a:t>
            </a:r>
            <a:r>
              <a:rPr lang="ro-RO" sz="3100" dirty="0" smtClean="0">
                <a:latin typeface="Times New Roman" panose="02020603050405020304" pitchFamily="18" charset="0"/>
                <a:cs typeface="Times New Roman" panose="02020603050405020304" pitchFamily="18" charset="0"/>
              </a:rPr>
              <a:t>Aceștia </a:t>
            </a:r>
            <a:r>
              <a:rPr lang="ro-RO" sz="3100" dirty="0">
                <a:latin typeface="Times New Roman" panose="02020603050405020304" pitchFamily="18" charset="0"/>
                <a:cs typeface="Times New Roman" panose="02020603050405020304" pitchFamily="18" charset="0"/>
              </a:rPr>
              <a:t>poarta un cojoc lung, din </a:t>
            </a:r>
            <a:r>
              <a:rPr lang="ro-RO" sz="3100" dirty="0" smtClean="0">
                <a:latin typeface="Times New Roman" panose="02020603050405020304" pitchFamily="18" charset="0"/>
                <a:cs typeface="Times New Roman" panose="02020603050405020304" pitchFamily="18" charset="0"/>
              </a:rPr>
              <a:t>blană </a:t>
            </a:r>
            <a:r>
              <a:rPr lang="ro-RO" sz="3100" dirty="0">
                <a:latin typeface="Times New Roman" panose="02020603050405020304" pitchFamily="18" charset="0"/>
                <a:cs typeface="Times New Roman" panose="02020603050405020304" pitchFamily="18" charset="0"/>
              </a:rPr>
              <a:t>de vulpe sau iepure, </a:t>
            </a:r>
            <a:r>
              <a:rPr lang="ro-RO" sz="3100" dirty="0" smtClean="0">
                <a:latin typeface="Times New Roman" panose="02020603050405020304" pitchFamily="18" charset="0"/>
                <a:cs typeface="Times New Roman" panose="02020603050405020304" pitchFamily="18" charset="0"/>
              </a:rPr>
              <a:t>măști </a:t>
            </a:r>
            <a:r>
              <a:rPr lang="ro-RO" sz="3100" dirty="0">
                <a:latin typeface="Times New Roman" panose="02020603050405020304" pitchFamily="18" charset="0"/>
                <a:cs typeface="Times New Roman" panose="02020603050405020304" pitchFamily="18" charset="0"/>
              </a:rPr>
              <a:t>colorate, coarne de berbec </a:t>
            </a:r>
            <a:r>
              <a:rPr lang="ro-RO" sz="3100" dirty="0" smtClean="0">
                <a:latin typeface="Times New Roman" panose="02020603050405020304" pitchFamily="18" charset="0"/>
                <a:cs typeface="Times New Roman" panose="02020603050405020304" pitchFamily="18" charset="0"/>
              </a:rPr>
              <a:t>și </a:t>
            </a:r>
            <a:r>
              <a:rPr lang="ro-RO" sz="3100" dirty="0">
                <a:latin typeface="Times New Roman" panose="02020603050405020304" pitchFamily="18" charset="0"/>
                <a:cs typeface="Times New Roman" panose="02020603050405020304" pitchFamily="18" charset="0"/>
              </a:rPr>
              <a:t>sunt </a:t>
            </a:r>
            <a:r>
              <a:rPr lang="ro-RO" sz="3100" dirty="0" smtClean="0">
                <a:latin typeface="Times New Roman" panose="02020603050405020304" pitchFamily="18" charset="0"/>
                <a:cs typeface="Times New Roman" panose="02020603050405020304" pitchFamily="18" charset="0"/>
              </a:rPr>
              <a:t>ornați </a:t>
            </a:r>
            <a:r>
              <a:rPr lang="ro-RO" sz="3100" dirty="0">
                <a:latin typeface="Times New Roman" panose="02020603050405020304" pitchFamily="18" charset="0"/>
                <a:cs typeface="Times New Roman" panose="02020603050405020304" pitchFamily="18" charset="0"/>
              </a:rPr>
              <a:t>cu flori </a:t>
            </a:r>
            <a:r>
              <a:rPr lang="ro-RO" sz="3100" dirty="0" smtClean="0">
                <a:latin typeface="Times New Roman" panose="02020603050405020304" pitchFamily="18" charset="0"/>
                <a:cs typeface="Times New Roman" panose="02020603050405020304" pitchFamily="18" charset="0"/>
              </a:rPr>
              <a:t>și mărgele </a:t>
            </a:r>
            <a:r>
              <a:rPr lang="ro-RO" sz="3100" dirty="0">
                <a:latin typeface="Times New Roman" panose="02020603050405020304" pitchFamily="18" charset="0"/>
                <a:cs typeface="Times New Roman" panose="02020603050405020304" pitchFamily="18" charset="0"/>
              </a:rPr>
              <a:t>multicolore. </a:t>
            </a:r>
            <a:r>
              <a:rPr lang="ro-RO" sz="3100" dirty="0" smtClean="0">
                <a:latin typeface="Times New Roman" panose="02020603050405020304" pitchFamily="18" charset="0"/>
                <a:cs typeface="Times New Roman" panose="02020603050405020304" pitchFamily="18" charset="0"/>
              </a:rPr>
              <a:t>Măștile simbolizează </a:t>
            </a:r>
            <a:r>
              <a:rPr lang="ro-RO" sz="3100" dirty="0">
                <a:latin typeface="Times New Roman" panose="02020603050405020304" pitchFamily="18" charset="0"/>
                <a:cs typeface="Times New Roman" panose="02020603050405020304" pitchFamily="18" charset="0"/>
              </a:rPr>
              <a:t>spiritele </a:t>
            </a:r>
            <a:r>
              <a:rPr lang="ro-RO" sz="3100" dirty="0" err="1" smtClean="0">
                <a:latin typeface="Times New Roman" panose="02020603050405020304" pitchFamily="18" charset="0"/>
                <a:cs typeface="Times New Roman" panose="02020603050405020304" pitchFamily="18" charset="0"/>
              </a:rPr>
              <a:t>stramoșești</a:t>
            </a:r>
            <a:r>
              <a:rPr lang="ro-RO" sz="3100" dirty="0" smtClean="0">
                <a:latin typeface="Times New Roman" panose="02020603050405020304" pitchFamily="18" charset="0"/>
                <a:cs typeface="Times New Roman" panose="02020603050405020304" pitchFamily="18" charset="0"/>
              </a:rPr>
              <a:t> </a:t>
            </a:r>
            <a:r>
              <a:rPr lang="ro-RO" sz="3100" dirty="0">
                <a:latin typeface="Times New Roman" panose="02020603050405020304" pitchFamily="18" charset="0"/>
                <a:cs typeface="Times New Roman" panose="02020603050405020304" pitchFamily="18" charset="0"/>
              </a:rPr>
              <a:t>care </a:t>
            </a:r>
            <a:r>
              <a:rPr lang="ro-RO" sz="3100" dirty="0" smtClean="0">
                <a:latin typeface="Times New Roman" panose="02020603050405020304" pitchFamily="18" charset="0"/>
                <a:cs typeface="Times New Roman" panose="02020603050405020304" pitchFamily="18" charset="0"/>
              </a:rPr>
              <a:t>alungă răul </a:t>
            </a:r>
            <a:r>
              <a:rPr lang="ro-RO" sz="3100" dirty="0">
                <a:latin typeface="Times New Roman" panose="02020603050405020304" pitchFamily="18" charset="0"/>
                <a:cs typeface="Times New Roman" panose="02020603050405020304" pitchFamily="18" charset="0"/>
              </a:rPr>
              <a:t>ș</a:t>
            </a:r>
            <a:r>
              <a:rPr lang="ro-RO" sz="3100" dirty="0" smtClean="0">
                <a:latin typeface="Times New Roman" panose="02020603050405020304" pitchFamily="18" charset="0"/>
                <a:cs typeface="Times New Roman" panose="02020603050405020304" pitchFamily="18" charset="0"/>
              </a:rPr>
              <a:t>i </a:t>
            </a:r>
            <a:r>
              <a:rPr lang="ro-RO" sz="3100" dirty="0">
                <a:latin typeface="Times New Roman" panose="02020603050405020304" pitchFamily="18" charset="0"/>
                <a:cs typeface="Times New Roman" panose="02020603050405020304" pitchFamily="18" charset="0"/>
              </a:rPr>
              <a:t>vestesc un an </a:t>
            </a:r>
            <a:r>
              <a:rPr lang="ro-RO" sz="3100" dirty="0" smtClean="0">
                <a:latin typeface="Times New Roman" panose="02020603050405020304" pitchFamily="18" charset="0"/>
                <a:cs typeface="Times New Roman" panose="02020603050405020304" pitchFamily="18" charset="0"/>
              </a:rPr>
              <a:t>îmbelșugat</a:t>
            </a:r>
            <a:r>
              <a:rPr lang="ro-RO" sz="3100" dirty="0">
                <a:latin typeface="Times New Roman" panose="02020603050405020304" pitchFamily="18" charset="0"/>
                <a:cs typeface="Times New Roman" panose="02020603050405020304" pitchFamily="18" charset="0"/>
              </a:rPr>
              <a:t>.</a:t>
            </a:r>
          </a:p>
          <a:p>
            <a:pPr marL="0" indent="0">
              <a:buNone/>
            </a:pPr>
            <a:r>
              <a:rPr lang="ro-RO" sz="3100" dirty="0" smtClean="0">
                <a:latin typeface="Times New Roman" panose="02020603050405020304" pitchFamily="18" charset="0"/>
                <a:cs typeface="Times New Roman" panose="02020603050405020304" pitchFamily="18" charset="0"/>
              </a:rPr>
              <a:t>	Dacă </a:t>
            </a:r>
            <a:r>
              <a:rPr lang="ro-RO" sz="3100" dirty="0">
                <a:latin typeface="Times New Roman" panose="02020603050405020304" pitchFamily="18" charset="0"/>
                <a:cs typeface="Times New Roman" panose="02020603050405020304" pitchFamily="18" charset="0"/>
              </a:rPr>
              <a:t>î</a:t>
            </a:r>
            <a:r>
              <a:rPr lang="ro-RO" sz="3100" dirty="0" smtClean="0">
                <a:latin typeface="Times New Roman" panose="02020603050405020304" pitchFamily="18" charset="0"/>
                <a:cs typeface="Times New Roman" panose="02020603050405020304" pitchFamily="18" charset="0"/>
              </a:rPr>
              <a:t>n </a:t>
            </a:r>
            <a:r>
              <a:rPr lang="ro-RO" sz="3100" dirty="0">
                <a:latin typeface="Times New Roman" panose="02020603050405020304" pitchFamily="18" charset="0"/>
                <a:cs typeface="Times New Roman" panose="02020603050405020304" pitchFamily="18" charset="0"/>
              </a:rPr>
              <a:t>alte zone se merge cu Capra, î</a:t>
            </a:r>
            <a:r>
              <a:rPr lang="ro-RO" sz="3100" dirty="0" smtClean="0">
                <a:latin typeface="Times New Roman" panose="02020603050405020304" pitchFamily="18" charset="0"/>
                <a:cs typeface="Times New Roman" panose="02020603050405020304" pitchFamily="18" charset="0"/>
              </a:rPr>
              <a:t>n </a:t>
            </a:r>
            <a:r>
              <a:rPr lang="ro-RO" sz="3100" dirty="0">
                <a:latin typeface="Times New Roman" panose="02020603050405020304" pitchFamily="18" charset="0"/>
                <a:cs typeface="Times New Roman" panose="02020603050405020304" pitchFamily="18" charset="0"/>
              </a:rPr>
              <a:t>Dobrogea se merge cu </a:t>
            </a:r>
            <a:r>
              <a:rPr lang="ro-RO" sz="3100" dirty="0" smtClean="0">
                <a:latin typeface="Times New Roman" panose="02020603050405020304" pitchFamily="18" charset="0"/>
                <a:cs typeface="Times New Roman" panose="02020603050405020304" pitchFamily="18" charset="0"/>
              </a:rPr>
              <a:t>Struțul</a:t>
            </a:r>
            <a:r>
              <a:rPr lang="ro-RO" sz="3100" dirty="0">
                <a:latin typeface="Times New Roman" panose="02020603050405020304" pitchFamily="18" charset="0"/>
                <a:cs typeface="Times New Roman" panose="02020603050405020304" pitchFamily="18" charset="0"/>
              </a:rPr>
              <a:t>. </a:t>
            </a:r>
            <a:r>
              <a:rPr lang="ro-RO" sz="3100" dirty="0" smtClean="0">
                <a:latin typeface="Times New Roman" panose="02020603050405020304" pitchFamily="18" charset="0"/>
                <a:cs typeface="Times New Roman" panose="02020603050405020304" pitchFamily="18" charset="0"/>
              </a:rPr>
              <a:t>Costumația </a:t>
            </a:r>
            <a:r>
              <a:rPr lang="ro-RO" sz="3100" dirty="0">
                <a:latin typeface="Times New Roman" panose="02020603050405020304" pitchFamily="18" charset="0"/>
                <a:cs typeface="Times New Roman" panose="02020603050405020304" pitchFamily="18" charset="0"/>
              </a:rPr>
              <a:t>acestuia este </a:t>
            </a:r>
            <a:r>
              <a:rPr lang="ro-RO" sz="3100" dirty="0" smtClean="0">
                <a:latin typeface="Times New Roman" panose="02020603050405020304" pitchFamily="18" charset="0"/>
                <a:cs typeface="Times New Roman" panose="02020603050405020304" pitchFamily="18" charset="0"/>
              </a:rPr>
              <a:t>făcută </a:t>
            </a:r>
            <a:r>
              <a:rPr lang="ro-RO" sz="3100" dirty="0">
                <a:latin typeface="Times New Roman" panose="02020603050405020304" pitchFamily="18" charset="0"/>
                <a:cs typeface="Times New Roman" panose="02020603050405020304" pitchFamily="18" charset="0"/>
              </a:rPr>
              <a:t>din </a:t>
            </a:r>
            <a:r>
              <a:rPr lang="ro-RO" sz="3100" dirty="0" smtClean="0">
                <a:latin typeface="Times New Roman" panose="02020603050405020304" pitchFamily="18" charset="0"/>
                <a:cs typeface="Times New Roman" panose="02020603050405020304" pitchFamily="18" charset="0"/>
              </a:rPr>
              <a:t>lâna groasă </a:t>
            </a:r>
            <a:r>
              <a:rPr lang="ro-RO" sz="3100" dirty="0">
                <a:latin typeface="Times New Roman" panose="02020603050405020304" pitchFamily="18" charset="0"/>
                <a:cs typeface="Times New Roman" panose="02020603050405020304" pitchFamily="18" charset="0"/>
              </a:rPr>
              <a:t>de care sunt prinse </a:t>
            </a:r>
            <a:r>
              <a:rPr lang="ro-RO" sz="3100" dirty="0" smtClean="0">
                <a:latin typeface="Times New Roman" panose="02020603050405020304" pitchFamily="18" charset="0"/>
                <a:cs typeface="Times New Roman" panose="02020603050405020304" pitchFamily="18" charset="0"/>
              </a:rPr>
              <a:t>legături </a:t>
            </a:r>
            <a:r>
              <a:rPr lang="ro-RO" sz="3100" dirty="0">
                <a:latin typeface="Times New Roman" panose="02020603050405020304" pitchFamily="18" charset="0"/>
                <a:cs typeface="Times New Roman" panose="02020603050405020304" pitchFamily="18" charset="0"/>
              </a:rPr>
              <a:t>din stuf. </a:t>
            </a:r>
            <a:r>
              <a:rPr lang="ro-RO" sz="3100" dirty="0" smtClean="0">
                <a:latin typeface="Times New Roman" panose="02020603050405020304" pitchFamily="18" charset="0"/>
                <a:cs typeface="Times New Roman" panose="02020603050405020304" pitchFamily="18" charset="0"/>
              </a:rPr>
              <a:t>Când </a:t>
            </a:r>
            <a:r>
              <a:rPr lang="ro-RO" sz="3100" dirty="0">
                <a:latin typeface="Times New Roman" panose="02020603050405020304" pitchFamily="18" charset="0"/>
                <a:cs typeface="Times New Roman" panose="02020603050405020304" pitchFamily="18" charset="0"/>
              </a:rPr>
              <a:t>se mergea la colind </a:t>
            </a:r>
            <a:r>
              <a:rPr lang="ro-RO" sz="3100" dirty="0" smtClean="0">
                <a:latin typeface="Times New Roman" panose="02020603050405020304" pitchFamily="18" charset="0"/>
                <a:cs typeface="Times New Roman" panose="02020603050405020304" pitchFamily="18" charset="0"/>
              </a:rPr>
              <a:t>în ceată, </a:t>
            </a:r>
            <a:r>
              <a:rPr lang="ro-RO" sz="3100" dirty="0">
                <a:latin typeface="Times New Roman" panose="02020603050405020304" pitchFamily="18" charset="0"/>
                <a:cs typeface="Times New Roman" panose="02020603050405020304" pitchFamily="18" charset="0"/>
              </a:rPr>
              <a:t>aceasta era foarte bine </a:t>
            </a:r>
            <a:r>
              <a:rPr lang="ro-RO" sz="3100" dirty="0" smtClean="0">
                <a:latin typeface="Times New Roman" panose="02020603050405020304" pitchFamily="18" charset="0"/>
                <a:cs typeface="Times New Roman" panose="02020603050405020304" pitchFamily="18" charset="0"/>
              </a:rPr>
              <a:t>organizată, având </a:t>
            </a:r>
            <a:r>
              <a:rPr lang="ro-RO" sz="3100" dirty="0">
                <a:latin typeface="Times New Roman" panose="02020603050405020304" pitchFamily="18" charset="0"/>
                <a:cs typeface="Times New Roman" panose="02020603050405020304" pitchFamily="18" charset="0"/>
              </a:rPr>
              <a:t>un </a:t>
            </a:r>
            <a:r>
              <a:rPr lang="ro-RO" sz="3100" i="1" dirty="0">
                <a:latin typeface="Times New Roman" panose="02020603050405020304" pitchFamily="18" charset="0"/>
                <a:cs typeface="Times New Roman" panose="02020603050405020304" pitchFamily="18" charset="0"/>
              </a:rPr>
              <a:t>cap</a:t>
            </a:r>
            <a:r>
              <a:rPr lang="ro-RO" sz="3100" dirty="0">
                <a:latin typeface="Times New Roman" panose="02020603050405020304" pitchFamily="18" charset="0"/>
                <a:cs typeface="Times New Roman" panose="02020603050405020304" pitchFamily="18" charset="0"/>
              </a:rPr>
              <a:t>, un </a:t>
            </a:r>
            <a:r>
              <a:rPr lang="ro-RO" sz="3100" i="1" dirty="0">
                <a:latin typeface="Times New Roman" panose="02020603050405020304" pitchFamily="18" charset="0"/>
                <a:cs typeface="Times New Roman" panose="02020603050405020304" pitchFamily="18" charset="0"/>
              </a:rPr>
              <a:t>ajutor</a:t>
            </a:r>
            <a:r>
              <a:rPr lang="ro-RO" sz="3100" dirty="0">
                <a:latin typeface="Times New Roman" panose="02020603050405020304" pitchFamily="18" charset="0"/>
                <a:cs typeface="Times New Roman" panose="02020603050405020304" pitchFamily="18" charset="0"/>
              </a:rPr>
              <a:t>, un </a:t>
            </a:r>
            <a:r>
              <a:rPr lang="ro-RO" sz="3100" i="1" dirty="0">
                <a:latin typeface="Times New Roman" panose="02020603050405020304" pitchFamily="18" charset="0"/>
                <a:cs typeface="Times New Roman" panose="02020603050405020304" pitchFamily="18" charset="0"/>
              </a:rPr>
              <a:t>contabil</a:t>
            </a:r>
            <a:r>
              <a:rPr lang="ro-RO" sz="3100" dirty="0">
                <a:latin typeface="Times New Roman" panose="02020603050405020304" pitchFamily="18" charset="0"/>
                <a:cs typeface="Times New Roman" panose="02020603050405020304" pitchFamily="18" charset="0"/>
              </a:rPr>
              <a:t>, un </a:t>
            </a:r>
            <a:r>
              <a:rPr lang="ro-RO" sz="3100" i="1" dirty="0">
                <a:latin typeface="Times New Roman" panose="02020603050405020304" pitchFamily="18" charset="0"/>
                <a:cs typeface="Times New Roman" panose="02020603050405020304" pitchFamily="18" charset="0"/>
              </a:rPr>
              <a:t>ț</a:t>
            </a:r>
            <a:r>
              <a:rPr lang="ro-RO" sz="3100" i="1" dirty="0" smtClean="0">
                <a:latin typeface="Times New Roman" panose="02020603050405020304" pitchFamily="18" charset="0"/>
                <a:cs typeface="Times New Roman" panose="02020603050405020304" pitchFamily="18" charset="0"/>
              </a:rPr>
              <a:t>uicar</a:t>
            </a:r>
            <a:r>
              <a:rPr lang="ro-RO" sz="3100" dirty="0">
                <a:latin typeface="Times New Roman" panose="02020603050405020304" pitchFamily="18" charset="0"/>
                <a:cs typeface="Times New Roman" panose="02020603050405020304" pitchFamily="18" charset="0"/>
              </a:rPr>
              <a:t>, un </a:t>
            </a:r>
            <a:r>
              <a:rPr lang="ro-RO" sz="3100" i="1" dirty="0">
                <a:latin typeface="Times New Roman" panose="02020603050405020304" pitchFamily="18" charset="0"/>
                <a:cs typeface="Times New Roman" panose="02020603050405020304" pitchFamily="18" charset="0"/>
              </a:rPr>
              <a:t>pisic</a:t>
            </a:r>
            <a:r>
              <a:rPr lang="ro-RO" sz="3100" dirty="0">
                <a:latin typeface="Times New Roman" panose="02020603050405020304" pitchFamily="18" charset="0"/>
                <a:cs typeface="Times New Roman" panose="02020603050405020304" pitchFamily="18" charset="0"/>
              </a:rPr>
              <a:t> </a:t>
            </a:r>
            <a:r>
              <a:rPr lang="ro-RO" sz="3100" dirty="0" smtClean="0">
                <a:latin typeface="Times New Roman" panose="02020603050405020304" pitchFamily="18" charset="0"/>
                <a:cs typeface="Times New Roman" panose="02020603050405020304" pitchFamily="18" charset="0"/>
              </a:rPr>
              <a:t>și </a:t>
            </a:r>
            <a:r>
              <a:rPr lang="ro-RO" sz="3100" dirty="0">
                <a:latin typeface="Times New Roman" panose="02020603050405020304" pitchFamily="18" charset="0"/>
                <a:cs typeface="Times New Roman" panose="02020603050405020304" pitchFamily="18" charset="0"/>
              </a:rPr>
              <a:t>o </a:t>
            </a:r>
            <a:r>
              <a:rPr lang="ro-RO" sz="3100" i="1" dirty="0" smtClean="0">
                <a:latin typeface="Times New Roman" panose="02020603050405020304" pitchFamily="18" charset="0"/>
                <a:cs typeface="Times New Roman" panose="02020603050405020304" pitchFamily="18" charset="0"/>
              </a:rPr>
              <a:t>iapă</a:t>
            </a:r>
            <a:r>
              <a:rPr lang="ro-RO" sz="3100" dirty="0" smtClean="0">
                <a:latin typeface="Times New Roman" panose="02020603050405020304" pitchFamily="18" charset="0"/>
                <a:cs typeface="Times New Roman" panose="02020603050405020304" pitchFamily="18" charset="0"/>
              </a:rPr>
              <a:t>.</a:t>
            </a:r>
            <a:endParaRPr lang="ro-RO" sz="3100" dirty="0">
              <a:latin typeface="Times New Roman" panose="02020603050405020304" pitchFamily="18" charset="0"/>
              <a:cs typeface="Times New Roman" panose="02020603050405020304" pitchFamily="18" charset="0"/>
            </a:endParaRPr>
          </a:p>
          <a:p>
            <a:pPr marL="0" indent="0">
              <a:buNone/>
            </a:pPr>
            <a:endParaRPr lang="ro-RO" dirty="0"/>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645024"/>
            <a:ext cx="5898232" cy="3212976"/>
          </a:xfrm>
          <a:prstGeom prst="rect">
            <a:avLst/>
          </a:prstGeom>
        </p:spPr>
      </p:pic>
    </p:spTree>
    <p:extLst>
      <p:ext uri="{BB962C8B-B14F-4D97-AF65-F5344CB8AC3E}">
        <p14:creationId xmlns:p14="http://schemas.microsoft.com/office/powerpoint/2010/main" val="1602754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95536" y="332656"/>
            <a:ext cx="8229600" cy="4525963"/>
          </a:xfrm>
        </p:spPr>
        <p:txBody>
          <a:bodyPr/>
          <a:lstStyle/>
          <a:p>
            <a:pPr marL="0" indent="0">
              <a:buNone/>
            </a:pPr>
            <a:r>
              <a:rPr lang="ro-RO" dirty="0" smtClean="0">
                <a:latin typeface="Times New Roman" panose="02020603050405020304" pitchFamily="18" charset="0"/>
                <a:cs typeface="Times New Roman" panose="02020603050405020304" pitchFamily="18" charset="0"/>
              </a:rPr>
              <a:t>	La Mărișel, o localitate din județul Cluj, </a:t>
            </a:r>
            <a:r>
              <a:rPr lang="ro-RO" dirty="0">
                <a:latin typeface="Times New Roman" panose="02020603050405020304" pitchFamily="18" charset="0"/>
                <a:cs typeface="Times New Roman" panose="02020603050405020304" pitchFamily="18" charset="0"/>
              </a:rPr>
              <a:t>e</a:t>
            </a:r>
            <a:r>
              <a:rPr lang="vi-VN" dirty="0" smtClean="0">
                <a:latin typeface="Times New Roman" panose="02020603050405020304" pitchFamily="18" charset="0"/>
                <a:cs typeface="Times New Roman" panose="02020603050405020304" pitchFamily="18" charset="0"/>
              </a:rPr>
              <a:t>xistă </a:t>
            </a:r>
            <a:r>
              <a:rPr lang="vi-VN" dirty="0">
                <a:latin typeface="Times New Roman" panose="02020603050405020304" pitchFamily="18" charset="0"/>
                <a:cs typeface="Times New Roman" panose="02020603050405020304" pitchFamily="18" charset="0"/>
              </a:rPr>
              <a:t>un obicei străvechi numit „Junii </a:t>
            </a:r>
            <a:r>
              <a:rPr lang="vi-VN" dirty="0" smtClean="0">
                <a:latin typeface="Times New Roman" panose="02020603050405020304" pitchFamily="18" charset="0"/>
                <a:cs typeface="Times New Roman" panose="02020603050405020304" pitchFamily="18" charset="0"/>
              </a:rPr>
              <a:t>Mări</a:t>
            </a:r>
            <a:r>
              <a:rPr lang="ro-RO" dirty="0">
                <a:latin typeface="Times New Roman" panose="02020603050405020304" pitchFamily="18" charset="0"/>
                <a:cs typeface="Times New Roman" panose="02020603050405020304" pitchFamily="18" charset="0"/>
              </a:rPr>
              <a:t>ș</a:t>
            </a:r>
            <a:r>
              <a:rPr lang="vi-VN" dirty="0" smtClean="0">
                <a:latin typeface="Times New Roman" panose="02020603050405020304" pitchFamily="18" charset="0"/>
                <a:cs typeface="Times New Roman" panose="02020603050405020304" pitchFamily="18" charset="0"/>
              </a:rPr>
              <a:t>elului</a:t>
            </a:r>
            <a:r>
              <a:rPr lang="vi-VN" dirty="0">
                <a:latin typeface="Times New Roman" panose="02020603050405020304" pitchFamily="18" charset="0"/>
                <a:cs typeface="Times New Roman" panose="02020603050405020304" pitchFamily="18" charset="0"/>
              </a:rPr>
              <a:t>”: un grup de 10 tineri necăsătoriţi, care în fiecare an vin la biserica din sat, după care ies în faţa lăcașului de cult, dansează şi colindă. La un moment dat, junii, le invită la dans pe fetele care nu sunt căsătorite.</a:t>
            </a:r>
            <a:endParaRPr lang="ro-RO" dirty="0">
              <a:latin typeface="Times New Roman" panose="02020603050405020304" pitchFamily="18" charset="0"/>
              <a:cs typeface="Times New Roman" panose="02020603050405020304" pitchFamily="18" charset="0"/>
            </a:endParaRPr>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420888"/>
            <a:ext cx="7429500" cy="4191000"/>
          </a:xfrm>
          <a:prstGeom prst="rect">
            <a:avLst/>
          </a:prstGeom>
        </p:spPr>
      </p:pic>
    </p:spTree>
    <p:extLst>
      <p:ext uri="{BB962C8B-B14F-4D97-AF65-F5344CB8AC3E}">
        <p14:creationId xmlns:p14="http://schemas.microsoft.com/office/powerpoint/2010/main" val="2373452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95536" y="332656"/>
            <a:ext cx="8229600" cy="4525963"/>
          </a:xfrm>
        </p:spPr>
        <p:txBody>
          <a:bodyPr>
            <a:normAutofit/>
          </a:bodyPr>
          <a:lstStyle/>
          <a:p>
            <a:pPr marL="0" indent="0">
              <a:buNone/>
            </a:pPr>
            <a:r>
              <a:rPr lang="ro-RO"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La </a:t>
            </a:r>
            <a:r>
              <a:rPr lang="vi-VN" dirty="0">
                <a:latin typeface="Times New Roman" panose="02020603050405020304" pitchFamily="18" charset="0"/>
                <a:cs typeface="Times New Roman" panose="02020603050405020304" pitchFamily="18" charset="0"/>
              </a:rPr>
              <a:t>Dumbrăviţa, în județul Braşov, se păstrează o tradiţie veche de două secole. E singura localitate din ţară în care bradul se împodobeşte chiar în ziua de Crăciun. Pomul de Crăciun va rămâne în centrul comunei până după Bobotează. Vătafii, adică tinerii care au făcut şi armata, şi penaşii, feciorii care urmează să se însoare, sunt cei care aduc în centrul comunei bradul.</a:t>
            </a:r>
            <a:endParaRPr lang="ro-RO" dirty="0">
              <a:latin typeface="Times New Roman" panose="02020603050405020304" pitchFamily="18" charset="0"/>
              <a:cs typeface="Times New Roman" panose="02020603050405020304" pitchFamily="18" charset="0"/>
            </a:endParaRPr>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780928"/>
            <a:ext cx="6516216" cy="3665372"/>
          </a:xfrm>
          <a:prstGeom prst="rect">
            <a:avLst/>
          </a:prstGeom>
        </p:spPr>
      </p:pic>
    </p:spTree>
    <p:extLst>
      <p:ext uri="{BB962C8B-B14F-4D97-AF65-F5344CB8AC3E}">
        <p14:creationId xmlns:p14="http://schemas.microsoft.com/office/powerpoint/2010/main" val="23806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92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4800600"/>
          </a:xfrm>
          <a:prstGeom prst="rect">
            <a:avLst/>
          </a:prstGeom>
        </p:spPr>
      </p:pic>
      <p:sp>
        <p:nvSpPr>
          <p:cNvPr id="3" name="Substituent conținut 2"/>
          <p:cNvSpPr>
            <a:spLocks noGrp="1"/>
          </p:cNvSpPr>
          <p:nvPr>
            <p:ph idx="1"/>
          </p:nvPr>
        </p:nvSpPr>
        <p:spPr/>
        <p:txBody>
          <a:bodyPr>
            <a:noAutofit/>
          </a:bodyPr>
          <a:lstStyle/>
          <a:p>
            <a:pPr marL="0" indent="0" algn="just">
              <a:buNone/>
            </a:pPr>
            <a:r>
              <a:rPr lang="en-US" dirty="0" smtClean="0">
                <a:solidFill>
                  <a:schemeClr val="bg1"/>
                </a:solidFill>
                <a:latin typeface="Times New Roman" panose="02020603050405020304" pitchFamily="18" charset="0"/>
                <a:cs typeface="Times New Roman" panose="02020603050405020304" pitchFamily="18" charset="0"/>
              </a:rPr>
              <a:t>	</a:t>
            </a:r>
            <a:r>
              <a:rPr lang="vi-VN" dirty="0" smtClean="0">
                <a:solidFill>
                  <a:schemeClr val="bg1"/>
                </a:solidFill>
                <a:latin typeface="Times New Roman" panose="02020603050405020304" pitchFamily="18" charset="0"/>
                <a:cs typeface="Times New Roman" panose="02020603050405020304" pitchFamily="18" charset="0"/>
              </a:rPr>
              <a:t>O </a:t>
            </a:r>
            <a:r>
              <a:rPr lang="vi-VN" dirty="0">
                <a:solidFill>
                  <a:schemeClr val="bg1"/>
                </a:solidFill>
                <a:latin typeface="Times New Roman" panose="02020603050405020304" pitchFamily="18" charset="0"/>
                <a:cs typeface="Times New Roman" panose="02020603050405020304" pitchFamily="18" charset="0"/>
              </a:rPr>
              <a:t>altă tradiție importantă este chiar masa de Crăciun. În data de 25 decembrie ia sfârșit postul Crăciunului, care durează aproximativ șase săptămâni. În această zi, oamenii se pot desfăta cu bucatele tradiționale de Crăciun: tobă, lebăr, sarmale, caltaboși, colaci, cozonaci, pită, prăjituri, salate, cârnați sau friptură. Carnea folosită pentru prepararea bucatelor de </a:t>
            </a:r>
            <a:r>
              <a:rPr lang="vi-VN" dirty="0" smtClean="0">
                <a:solidFill>
                  <a:schemeClr val="bg1"/>
                </a:solidFill>
                <a:latin typeface="Times New Roman" panose="02020603050405020304" pitchFamily="18" charset="0"/>
                <a:cs typeface="Times New Roman" panose="02020603050405020304" pitchFamily="18" charset="0"/>
              </a:rPr>
              <a:t>Cr</a:t>
            </a:r>
            <a:r>
              <a:rPr lang="ro-RO" dirty="0" smtClean="0">
                <a:solidFill>
                  <a:schemeClr val="bg1"/>
                </a:solidFill>
                <a:latin typeface="Times New Roman" panose="02020603050405020304" pitchFamily="18" charset="0"/>
                <a:cs typeface="Times New Roman" panose="02020603050405020304" pitchFamily="18" charset="0"/>
              </a:rPr>
              <a:t>ă</a:t>
            </a:r>
            <a:r>
              <a:rPr lang="vi-VN" dirty="0" smtClean="0">
                <a:solidFill>
                  <a:schemeClr val="bg1"/>
                </a:solidFill>
                <a:latin typeface="Times New Roman" panose="02020603050405020304" pitchFamily="18" charset="0"/>
                <a:cs typeface="Times New Roman" panose="02020603050405020304" pitchFamily="18" charset="0"/>
              </a:rPr>
              <a:t>ciun </a:t>
            </a:r>
            <a:r>
              <a:rPr lang="vi-VN" dirty="0">
                <a:solidFill>
                  <a:schemeClr val="bg1"/>
                </a:solidFill>
                <a:latin typeface="Times New Roman" panose="02020603050405020304" pitchFamily="18" charset="0"/>
                <a:cs typeface="Times New Roman" panose="02020603050405020304" pitchFamily="18" charset="0"/>
              </a:rPr>
              <a:t>este proaspătă, întrucât de Ignat, în data de 20 decembrie, are loc un alt obicei: tăierea porcului.</a:t>
            </a:r>
            <a:endParaRPr lang="ro-RO" dirty="0">
              <a:solidFill>
                <a:schemeClr val="bg1"/>
              </a:solidFill>
              <a:latin typeface="Times New Roman" panose="02020603050405020304" pitchFamily="18" charset="0"/>
              <a:cs typeface="Times New Roman" panose="02020603050405020304" pitchFamily="18" charset="0"/>
            </a:endParaRPr>
          </a:p>
        </p:txBody>
      </p:sp>
      <p:sp>
        <p:nvSpPr>
          <p:cNvPr id="2" name="Titlu 1"/>
          <p:cNvSpPr>
            <a:spLocks noGrp="1"/>
          </p:cNvSpPr>
          <p:nvPr>
            <p:ph type="title"/>
          </p:nvPr>
        </p:nvSpPr>
        <p:spPr/>
        <p:txBody>
          <a:bodyPr>
            <a:normAutofit fontScale="90000"/>
          </a:bodyPr>
          <a:lstStyle/>
          <a:p>
            <a:r>
              <a:rPr lang="vi-VN" b="1" dirty="0"/>
              <a:t>Tradiția mesei din Ajun și a postului de Crăciun</a:t>
            </a:r>
            <a:endParaRPr lang="ro-RO" dirty="0"/>
          </a:p>
        </p:txBody>
      </p:sp>
    </p:spTree>
    <p:extLst>
      <p:ext uri="{BB962C8B-B14F-4D97-AF65-F5344CB8AC3E}">
        <p14:creationId xmlns:p14="http://schemas.microsoft.com/office/powerpoint/2010/main" val="22895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118" y="3048000"/>
            <a:ext cx="4572000" cy="3810000"/>
          </a:xfrm>
          <a:prstGeom prst="rect">
            <a:avLst/>
          </a:prstGeom>
        </p:spPr>
      </p:pic>
      <p:sp>
        <p:nvSpPr>
          <p:cNvPr id="3" name="Substituent conținut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Î</a:t>
            </a:r>
            <a:r>
              <a:rPr lang="vi-VN" dirty="0" smtClean="0">
                <a:latin typeface="Times New Roman" panose="02020603050405020304" pitchFamily="18" charset="0"/>
                <a:cs typeface="Times New Roman" panose="02020603050405020304" pitchFamily="18" charset="0"/>
              </a:rPr>
              <a:t>n </a:t>
            </a:r>
            <a:r>
              <a:rPr lang="vi-VN" dirty="0">
                <a:latin typeface="Times New Roman" panose="02020603050405020304" pitchFamily="18" charset="0"/>
                <a:cs typeface="Times New Roman" panose="02020603050405020304" pitchFamily="18" charset="0"/>
              </a:rPr>
              <a:t>Ajunul </a:t>
            </a:r>
            <a:r>
              <a:rPr lang="vi-VN" dirty="0" smtClean="0">
                <a:latin typeface="Times New Roman" panose="02020603050405020304" pitchFamily="18" charset="0"/>
                <a:cs typeface="Times New Roman" panose="02020603050405020304" pitchFamily="18" charset="0"/>
              </a:rPr>
              <a:t>Cr</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ciunului</a:t>
            </a:r>
            <a:r>
              <a:rPr lang="vi-VN" dirty="0">
                <a:latin typeface="Times New Roman" panose="02020603050405020304" pitchFamily="18" charset="0"/>
                <a:cs typeface="Times New Roman" panose="02020603050405020304" pitchFamily="18" charset="0"/>
              </a:rPr>
              <a:t>, grupuri de </a:t>
            </a:r>
            <a:r>
              <a:rPr lang="vi-VN" dirty="0" smtClean="0">
                <a:latin typeface="Times New Roman" panose="02020603050405020304" pitchFamily="18" charset="0"/>
                <a:cs typeface="Times New Roman" panose="02020603050405020304" pitchFamily="18" charset="0"/>
              </a:rPr>
              <a:t>colind</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tori </a:t>
            </a:r>
            <a:r>
              <a:rPr lang="vi-VN" dirty="0">
                <a:latin typeface="Times New Roman" panose="02020603050405020304" pitchFamily="18" charset="0"/>
                <a:cs typeface="Times New Roman" panose="02020603050405020304" pitchFamily="18" charset="0"/>
              </a:rPr>
              <a:t>merg la casele oamenilor </a:t>
            </a:r>
            <a:r>
              <a:rPr lang="vi-VN" dirty="0" smtClean="0">
                <a:latin typeface="Times New Roman" panose="02020603050405020304" pitchFamily="18" charset="0"/>
                <a:cs typeface="Times New Roman" panose="02020603050405020304" pitchFamily="18" charset="0"/>
              </a:rPr>
              <a:t>s</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 vesteasc</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venirea lui Hristos prin colinde. </a:t>
            </a:r>
            <a:r>
              <a:rPr lang="ro-RO" dirty="0" smtClean="0">
                <a:latin typeface="Times New Roman" panose="02020603050405020304" pitchFamily="18" charset="0"/>
                <a:cs typeface="Times New Roman" panose="02020603050405020304" pitchFamily="18" charset="0"/>
              </a:rPr>
              <a:t>Î</a:t>
            </a:r>
            <a:r>
              <a:rPr lang="vi-VN" dirty="0" smtClean="0">
                <a:latin typeface="Times New Roman" panose="02020603050405020304" pitchFamily="18" charset="0"/>
                <a:cs typeface="Times New Roman" panose="02020603050405020304" pitchFamily="18" charset="0"/>
              </a:rPr>
              <a:t>n func</a:t>
            </a:r>
            <a:r>
              <a:rPr lang="ro-RO" dirty="0" smtClean="0">
                <a:latin typeface="Times New Roman" panose="02020603050405020304" pitchFamily="18" charset="0"/>
                <a:cs typeface="Times New Roman" panose="02020603050405020304" pitchFamily="18" charset="0"/>
              </a:rPr>
              <a:t>ț</a:t>
            </a:r>
            <a:r>
              <a:rPr lang="vi-VN" dirty="0" smtClean="0">
                <a:latin typeface="Times New Roman" panose="02020603050405020304" pitchFamily="18" charset="0"/>
                <a:cs typeface="Times New Roman" panose="02020603050405020304" pitchFamily="18" charset="0"/>
              </a:rPr>
              <a:t>ie </a:t>
            </a:r>
            <a:r>
              <a:rPr lang="vi-VN" dirty="0">
                <a:latin typeface="Times New Roman" panose="02020603050405020304" pitchFamily="18" charset="0"/>
                <a:cs typeface="Times New Roman" panose="02020603050405020304" pitchFamily="18" charset="0"/>
              </a:rPr>
              <a:t>de </a:t>
            </a:r>
            <a:r>
              <a:rPr lang="vi-VN" dirty="0" smtClean="0">
                <a:latin typeface="Times New Roman" panose="02020603050405020304" pitchFamily="18" charset="0"/>
                <a:cs typeface="Times New Roman" panose="02020603050405020304" pitchFamily="18" charset="0"/>
              </a:rPr>
              <a:t>zon</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 colin</a:t>
            </a:r>
            <a:r>
              <a:rPr lang="ro-RO" dirty="0" smtClean="0">
                <a:latin typeface="Times New Roman" panose="02020603050405020304" pitchFamily="18" charset="0"/>
                <a:cs typeface="Times New Roman" panose="02020603050405020304" pitchFamily="18" charset="0"/>
              </a:rPr>
              <a:t>d</a:t>
            </a:r>
            <a:r>
              <a:rPr lang="ro-RO" dirty="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torii </a:t>
            </a:r>
            <a:r>
              <a:rPr lang="vi-VN" dirty="0">
                <a:latin typeface="Times New Roman" panose="02020603050405020304" pitchFamily="18" charset="0"/>
                <a:cs typeface="Times New Roman" panose="02020603050405020304" pitchFamily="18" charset="0"/>
              </a:rPr>
              <a:t>sunt </a:t>
            </a:r>
            <a:r>
              <a:rPr lang="ro-RO" dirty="0" smtClean="0">
                <a:latin typeface="Times New Roman" panose="02020603050405020304" pitchFamily="18" charset="0"/>
                <a:cs typeface="Times New Roman" panose="02020603050405020304" pitchFamily="18" charset="0"/>
              </a:rPr>
              <a:t>î</a:t>
            </a:r>
            <a:r>
              <a:rPr lang="vi-VN" dirty="0" smtClean="0">
                <a:latin typeface="Times New Roman" panose="02020603050405020304" pitchFamily="18" charset="0"/>
                <a:cs typeface="Times New Roman" panose="02020603050405020304" pitchFamily="18" charset="0"/>
              </a:rPr>
              <a:t>mbr</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ca</a:t>
            </a:r>
            <a:r>
              <a:rPr lang="ro-RO" dirty="0" smtClean="0">
                <a:latin typeface="Times New Roman" panose="02020603050405020304" pitchFamily="18" charset="0"/>
                <a:cs typeface="Times New Roman" panose="02020603050405020304" pitchFamily="18" charset="0"/>
              </a:rPr>
              <a:t>ț</a:t>
            </a:r>
            <a:r>
              <a:rPr lang="vi-VN" dirty="0" smtClean="0">
                <a:latin typeface="Times New Roman" panose="02020603050405020304" pitchFamily="18" charset="0"/>
                <a:cs typeface="Times New Roman" panose="02020603050405020304" pitchFamily="18" charset="0"/>
              </a:rPr>
              <a:t>i </a:t>
            </a:r>
            <a:r>
              <a:rPr lang="ro-RO" dirty="0" smtClean="0">
                <a:latin typeface="Times New Roman" panose="02020603050405020304" pitchFamily="18" charset="0"/>
                <a:cs typeface="Times New Roman" panose="02020603050405020304" pitchFamily="18" charset="0"/>
              </a:rPr>
              <a:t>î</a:t>
            </a:r>
            <a:r>
              <a:rPr lang="vi-VN" dirty="0" smtClean="0">
                <a:latin typeface="Times New Roman" panose="02020603050405020304" pitchFamily="18" charset="0"/>
                <a:cs typeface="Times New Roman" panose="02020603050405020304" pitchFamily="18" charset="0"/>
              </a:rPr>
              <a:t>n </a:t>
            </a:r>
            <a:r>
              <a:rPr lang="vi-VN" dirty="0">
                <a:latin typeface="Times New Roman" panose="02020603050405020304" pitchFamily="18" charset="0"/>
                <a:cs typeface="Times New Roman" panose="02020603050405020304" pitchFamily="18" charset="0"/>
              </a:rPr>
              <a:t>port popular, cu broderie </a:t>
            </a:r>
            <a:r>
              <a:rPr lang="vi-VN" dirty="0" smtClean="0">
                <a:latin typeface="Times New Roman" panose="02020603050405020304" pitchFamily="18" charset="0"/>
                <a:cs typeface="Times New Roman" panose="02020603050405020304" pitchFamily="18" charset="0"/>
              </a:rPr>
              <a:t>specific</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locului. Persoanele care sunt colindate </a:t>
            </a:r>
            <a:r>
              <a:rPr lang="vi-VN" dirty="0" smtClean="0">
                <a:latin typeface="Times New Roman" panose="02020603050405020304" pitchFamily="18" charset="0"/>
                <a:cs typeface="Times New Roman" panose="02020603050405020304" pitchFamily="18" charset="0"/>
              </a:rPr>
              <a:t>ofer</a:t>
            </a:r>
            <a:r>
              <a:rPr lang="ro-RO" dirty="0" smtClean="0">
                <a:latin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nuci, covrigi, mere </a:t>
            </a:r>
            <a:r>
              <a:rPr lang="ro-RO" dirty="0" smtClean="0">
                <a:latin typeface="Times New Roman" panose="02020603050405020304" pitchFamily="18" charset="0"/>
                <a:cs typeface="Times New Roman" panose="02020603050405020304" pitchFamily="18" charset="0"/>
              </a:rPr>
              <a:t>ș</a:t>
            </a:r>
            <a:r>
              <a:rPr lang="vi-VN" dirty="0" smtClean="0">
                <a:latin typeface="Times New Roman" panose="02020603050405020304" pitchFamily="18" charset="0"/>
                <a:cs typeface="Times New Roman" panose="02020603050405020304" pitchFamily="18" charset="0"/>
              </a:rPr>
              <a:t>i</a:t>
            </a:r>
            <a:r>
              <a:rPr lang="vi-VN" dirty="0">
                <a:latin typeface="Times New Roman" panose="02020603050405020304" pitchFamily="18" charset="0"/>
                <a:cs typeface="Times New Roman" panose="02020603050405020304" pitchFamily="18" charset="0"/>
              </a:rPr>
              <a:t>, mai ales </a:t>
            </a:r>
            <a:r>
              <a:rPr lang="ro-RO" dirty="0" smtClean="0">
                <a:latin typeface="Times New Roman" panose="02020603050405020304" pitchFamily="18" charset="0"/>
                <a:cs typeface="Times New Roman" panose="02020603050405020304" pitchFamily="18" charset="0"/>
              </a:rPr>
              <a:t>î</a:t>
            </a:r>
            <a:r>
              <a:rPr lang="vi-VN" dirty="0" smtClean="0">
                <a:latin typeface="Times New Roman" panose="02020603050405020304" pitchFamily="18" charset="0"/>
                <a:cs typeface="Times New Roman" panose="02020603050405020304" pitchFamily="18" charset="0"/>
              </a:rPr>
              <a:t>n </a:t>
            </a:r>
            <a:r>
              <a:rPr lang="vi-VN" dirty="0">
                <a:latin typeface="Times New Roman" panose="02020603050405020304" pitchFamily="18" charset="0"/>
                <a:cs typeface="Times New Roman" panose="02020603050405020304" pitchFamily="18" charset="0"/>
              </a:rPr>
              <a:t>zonele urbane, bani.</a:t>
            </a:r>
            <a:endParaRPr lang="ro-RO" dirty="0">
              <a:latin typeface="Times New Roman" panose="02020603050405020304" pitchFamily="18" charset="0"/>
              <a:cs typeface="Times New Roman" panose="02020603050405020304" pitchFamily="18" charset="0"/>
            </a:endParaRPr>
          </a:p>
        </p:txBody>
      </p:sp>
      <p:sp>
        <p:nvSpPr>
          <p:cNvPr id="2" name="Titlu 1"/>
          <p:cNvSpPr>
            <a:spLocks noGrp="1"/>
          </p:cNvSpPr>
          <p:nvPr>
            <p:ph type="title"/>
          </p:nvPr>
        </p:nvSpPr>
        <p:spPr/>
        <p:txBody>
          <a:bodyPr/>
          <a:lstStyle/>
          <a:p>
            <a:r>
              <a:rPr lang="ro-RO"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OBICEIUL COLINDATULUI</a:t>
            </a:r>
            <a:endParaRPr lang="ro-RO"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54442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11560" y="332656"/>
            <a:ext cx="7745505" cy="3877815"/>
          </a:xfrm>
        </p:spPr>
        <p:txBody>
          <a:bodyPr/>
          <a:lstStyle/>
          <a:p>
            <a:pPr marL="0" indent="0" algn="just">
              <a:buNone/>
            </a:pPr>
            <a:r>
              <a:rPr lang="it-IT" altLang="ro-RO" dirty="0" smtClean="0">
                <a:latin typeface="Times New Roman" panose="02020603050405020304" pitchFamily="18" charset="0"/>
                <a:cs typeface="Times New Roman" panose="02020603050405020304" pitchFamily="18" charset="0"/>
              </a:rPr>
              <a:t>	Pe l</a:t>
            </a:r>
            <a:r>
              <a:rPr lang="ro-RO" altLang="ro-RO" dirty="0">
                <a:latin typeface="Times New Roman" panose="02020603050405020304" pitchFamily="18" charset="0"/>
                <a:cs typeface="Times New Roman" panose="02020603050405020304" pitchFamily="18" charset="0"/>
              </a:rPr>
              <a:t>â</a:t>
            </a:r>
            <a:r>
              <a:rPr lang="it-IT" altLang="ro-RO" dirty="0" smtClean="0">
                <a:latin typeface="Times New Roman" panose="02020603050405020304" pitchFamily="18" charset="0"/>
                <a:cs typeface="Times New Roman" panose="02020603050405020304" pitchFamily="18" charset="0"/>
              </a:rPr>
              <a:t>ng</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 </a:t>
            </a:r>
            <a:r>
              <a:rPr lang="it-IT" altLang="ro-RO" dirty="0">
                <a:latin typeface="Times New Roman" panose="02020603050405020304" pitchFamily="18" charset="0"/>
                <a:cs typeface="Times New Roman" panose="02020603050405020304" pitchFamily="18" charset="0"/>
              </a:rPr>
              <a:t>colindele religioase </a:t>
            </a:r>
            <a:r>
              <a:rPr lang="it-IT" altLang="ro-RO" dirty="0" smtClean="0">
                <a:latin typeface="Times New Roman" panose="02020603050405020304" pitchFamily="18" charset="0"/>
                <a:cs typeface="Times New Roman" panose="02020603050405020304" pitchFamily="18" charset="0"/>
              </a:rPr>
              <a:t>exist</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 </a:t>
            </a:r>
            <a:r>
              <a:rPr lang="it-IT" altLang="ro-RO" dirty="0">
                <a:latin typeface="Times New Roman" panose="02020603050405020304" pitchFamily="18" charset="0"/>
                <a:cs typeface="Times New Roman" panose="02020603050405020304" pitchFamily="18" charset="0"/>
              </a:rPr>
              <a:t>vechi colinde laice cum sunt: Capra, Ursul, </a:t>
            </a:r>
            <a:r>
              <a:rPr lang="it-IT" altLang="ro-RO" dirty="0" smtClean="0">
                <a:latin typeface="Times New Roman" panose="02020603050405020304" pitchFamily="18" charset="0"/>
                <a:cs typeface="Times New Roman" panose="02020603050405020304" pitchFamily="18" charset="0"/>
              </a:rPr>
              <a:t>Cocost</a:t>
            </a:r>
            <a:r>
              <a:rPr lang="ro-RO" altLang="ro-RO" dirty="0" smtClean="0">
                <a:latin typeface="Times New Roman" panose="02020603050405020304" pitchFamily="18" charset="0"/>
                <a:cs typeface="Times New Roman" panose="02020603050405020304" pitchFamily="18" charset="0"/>
              </a:rPr>
              <a:t>â</a:t>
            </a:r>
            <a:r>
              <a:rPr lang="it-IT" altLang="ro-RO" dirty="0" smtClean="0">
                <a:latin typeface="Times New Roman" panose="02020603050405020304" pitchFamily="18" charset="0"/>
                <a:cs typeface="Times New Roman" panose="02020603050405020304" pitchFamily="18" charset="0"/>
              </a:rPr>
              <a:t>rcul</a:t>
            </a:r>
            <a:r>
              <a:rPr lang="it-IT" altLang="ro-RO" dirty="0">
                <a:latin typeface="Times New Roman" panose="02020603050405020304" pitchFamily="18" charset="0"/>
                <a:cs typeface="Times New Roman" panose="02020603050405020304" pitchFamily="18" charset="0"/>
              </a:rPr>
              <a:t>, Caiutii. Acestea sunt </a:t>
            </a:r>
            <a:r>
              <a:rPr lang="ro-RO" altLang="ro-RO" dirty="0" smtClean="0">
                <a:latin typeface="Times New Roman" panose="02020603050405020304" pitchFamily="18" charset="0"/>
                <a:cs typeface="Times New Roman" panose="02020603050405020304" pitchFamily="18" charset="0"/>
              </a:rPr>
              <a:t>î</a:t>
            </a:r>
            <a:r>
              <a:rPr lang="it-IT" altLang="ro-RO" dirty="0" smtClean="0">
                <a:latin typeface="Times New Roman" panose="02020603050405020304" pitchFamily="18" charset="0"/>
                <a:cs typeface="Times New Roman" panose="02020603050405020304" pitchFamily="18" charset="0"/>
              </a:rPr>
              <a:t>n </a:t>
            </a:r>
            <a:r>
              <a:rPr lang="it-IT" altLang="ro-RO" dirty="0">
                <a:latin typeface="Times New Roman" panose="02020603050405020304" pitchFamily="18" charset="0"/>
                <a:cs typeface="Times New Roman" panose="02020603050405020304" pitchFamily="18" charset="0"/>
              </a:rPr>
              <a:t>fapt, jocuri cu </a:t>
            </a:r>
            <a:r>
              <a:rPr lang="it-IT" altLang="ro-RO" dirty="0" smtClean="0">
                <a:latin typeface="Times New Roman" panose="02020603050405020304" pitchFamily="18" charset="0"/>
                <a:cs typeface="Times New Roman" panose="02020603050405020304" pitchFamily="18" charset="0"/>
              </a:rPr>
              <a:t>m</a:t>
            </a:r>
            <a:r>
              <a:rPr lang="ro-RO" altLang="ro-RO" dirty="0" err="1">
                <a:latin typeface="Times New Roman" panose="02020603050405020304" pitchFamily="18" charset="0"/>
                <a:cs typeface="Times New Roman" panose="02020603050405020304" pitchFamily="18" charset="0"/>
              </a:rPr>
              <a:t>ă</a:t>
            </a:r>
            <a:r>
              <a:rPr lang="ro-RO" altLang="ro-RO" dirty="0" err="1"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ti </a:t>
            </a:r>
            <a:r>
              <a:rPr lang="ro-RO" altLang="ro-RO" dirty="0"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i costuma</a:t>
            </a:r>
            <a:r>
              <a:rPr lang="ro-RO" altLang="ro-RO" dirty="0" smtClean="0">
                <a:latin typeface="Times New Roman" panose="02020603050405020304" pitchFamily="18" charset="0"/>
                <a:cs typeface="Times New Roman" panose="02020603050405020304" pitchFamily="18" charset="0"/>
              </a:rPr>
              <a:t>ț</a:t>
            </a:r>
            <a:r>
              <a:rPr lang="it-IT" altLang="ro-RO" dirty="0" smtClean="0">
                <a:latin typeface="Times New Roman" panose="02020603050405020304" pitchFamily="18" charset="0"/>
                <a:cs typeface="Times New Roman" panose="02020603050405020304" pitchFamily="18" charset="0"/>
              </a:rPr>
              <a:t>ii </a:t>
            </a:r>
            <a:r>
              <a:rPr lang="it-IT" altLang="ro-RO" dirty="0">
                <a:latin typeface="Times New Roman" panose="02020603050405020304" pitchFamily="18" charset="0"/>
                <a:cs typeface="Times New Roman" panose="02020603050405020304" pitchFamily="18" charset="0"/>
              </a:rPr>
              <a:t>speciale </a:t>
            </a:r>
            <a:r>
              <a:rPr lang="it-IT" altLang="ro-RO" dirty="0" smtClean="0">
                <a:latin typeface="Times New Roman" panose="02020603050405020304" pitchFamily="18" charset="0"/>
                <a:cs typeface="Times New Roman" panose="02020603050405020304" pitchFamily="18" charset="0"/>
              </a:rPr>
              <a:t>confec</a:t>
            </a:r>
            <a:r>
              <a:rPr lang="ro-RO" altLang="ro-RO" dirty="0" smtClean="0">
                <a:latin typeface="Times New Roman" panose="02020603050405020304" pitchFamily="18" charset="0"/>
                <a:cs typeface="Times New Roman" panose="02020603050405020304" pitchFamily="18" charset="0"/>
              </a:rPr>
              <a:t>ț</a:t>
            </a:r>
            <a:r>
              <a:rPr lang="it-IT" altLang="ro-RO" dirty="0" smtClean="0">
                <a:latin typeface="Times New Roman" panose="02020603050405020304" pitchFamily="18" charset="0"/>
                <a:cs typeface="Times New Roman" panose="02020603050405020304" pitchFamily="18" charset="0"/>
              </a:rPr>
              <a:t>ionate </a:t>
            </a:r>
            <a:r>
              <a:rPr lang="it-IT" altLang="ro-RO" dirty="0">
                <a:latin typeface="Times New Roman" panose="02020603050405020304" pitchFamily="18" charset="0"/>
                <a:cs typeface="Times New Roman" panose="02020603050405020304" pitchFamily="18" charset="0"/>
              </a:rPr>
              <a:t>de </a:t>
            </a:r>
            <a:r>
              <a:rPr lang="it-IT" altLang="ro-RO" dirty="0" smtClean="0">
                <a:latin typeface="Times New Roman" panose="02020603050405020304" pitchFamily="18" charset="0"/>
                <a:cs typeface="Times New Roman" panose="02020603050405020304" pitchFamily="18" charset="0"/>
              </a:rPr>
              <a:t>me</a:t>
            </a:r>
            <a:r>
              <a:rPr lang="ro-RO" altLang="ro-RO" dirty="0"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teri </a:t>
            </a:r>
            <a:r>
              <a:rPr lang="it-IT" altLang="ro-RO" dirty="0">
                <a:latin typeface="Times New Roman" panose="02020603050405020304" pitchFamily="18" charset="0"/>
                <a:cs typeface="Times New Roman" panose="02020603050405020304" pitchFamily="18" charset="0"/>
              </a:rPr>
              <a:t>locali </a:t>
            </a:r>
            <a:r>
              <a:rPr lang="ro-RO" altLang="ro-RO" dirty="0"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i </a:t>
            </a:r>
            <a:r>
              <a:rPr lang="it-IT" altLang="ro-RO" dirty="0">
                <a:latin typeface="Times New Roman" panose="02020603050405020304" pitchFamily="18" charset="0"/>
                <a:cs typeface="Times New Roman" panose="02020603050405020304" pitchFamily="18" charset="0"/>
              </a:rPr>
              <a:t>care </a:t>
            </a:r>
            <a:r>
              <a:rPr lang="it-IT" altLang="ro-RO" dirty="0" smtClean="0">
                <a:latin typeface="Times New Roman" panose="02020603050405020304" pitchFamily="18" charset="0"/>
                <a:cs typeface="Times New Roman" panose="02020603050405020304" pitchFamily="18" charset="0"/>
              </a:rPr>
              <a:t>ironizeaz</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 </a:t>
            </a:r>
            <a:r>
              <a:rPr lang="it-IT" altLang="ro-RO" dirty="0">
                <a:latin typeface="Times New Roman" panose="02020603050405020304" pitchFamily="18" charset="0"/>
                <a:cs typeface="Times New Roman" panose="02020603050405020304" pitchFamily="18" charset="0"/>
              </a:rPr>
              <a:t>personajele negative ale lumii satului. </a:t>
            </a:r>
            <a:r>
              <a:rPr lang="ro-RO" altLang="ro-RO" dirty="0" smtClean="0">
                <a:latin typeface="Times New Roman" panose="02020603050405020304" pitchFamily="18" charset="0"/>
                <a:cs typeface="Times New Roman" panose="02020603050405020304" pitchFamily="18" charset="0"/>
              </a:rPr>
              <a:t>	</a:t>
            </a:r>
            <a:endParaRPr lang="en-US" altLang="ro-RO" dirty="0" smtClean="0">
              <a:latin typeface="Times New Roman" panose="02020603050405020304" pitchFamily="18" charset="0"/>
              <a:cs typeface="Times New Roman" panose="02020603050405020304" pitchFamily="18" charset="0"/>
            </a:endParaRPr>
          </a:p>
          <a:p>
            <a:pPr marL="0" indent="0" algn="just">
              <a:buNone/>
            </a:pPr>
            <a:r>
              <a:rPr lang="en-US" altLang="ro-RO" dirty="0">
                <a:latin typeface="Times New Roman" panose="02020603050405020304" pitchFamily="18" charset="0"/>
                <a:cs typeface="Times New Roman" panose="02020603050405020304" pitchFamily="18" charset="0"/>
              </a:rPr>
              <a:t>	</a:t>
            </a:r>
            <a:r>
              <a:rPr lang="it-IT" altLang="ro-RO" dirty="0" smtClean="0">
                <a:latin typeface="Times New Roman" panose="02020603050405020304" pitchFamily="18" charset="0"/>
                <a:cs typeface="Times New Roman" panose="02020603050405020304" pitchFamily="18" charset="0"/>
              </a:rPr>
              <a:t>Colind</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torii </a:t>
            </a:r>
            <a:r>
              <a:rPr lang="it-IT" altLang="ro-RO" dirty="0">
                <a:latin typeface="Times New Roman" panose="02020603050405020304" pitchFamily="18" charset="0"/>
                <a:cs typeface="Times New Roman" panose="02020603050405020304" pitchFamily="18" charset="0"/>
              </a:rPr>
              <a:t>sunt </a:t>
            </a:r>
            <a:r>
              <a:rPr lang="it-IT" altLang="ro-RO" dirty="0" smtClean="0">
                <a:latin typeface="Times New Roman" panose="02020603050405020304" pitchFamily="18" charset="0"/>
                <a:cs typeface="Times New Roman" panose="02020603050405020304" pitchFamily="18" charset="0"/>
              </a:rPr>
              <a:t>a</a:t>
            </a:r>
            <a:r>
              <a:rPr lang="ro-RO" altLang="ro-RO" dirty="0"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tepta</a:t>
            </a:r>
            <a:r>
              <a:rPr lang="ro-RO" altLang="ro-RO" dirty="0" smtClean="0">
                <a:latin typeface="Times New Roman" panose="02020603050405020304" pitchFamily="18" charset="0"/>
                <a:cs typeface="Times New Roman" panose="02020603050405020304" pitchFamily="18" charset="0"/>
              </a:rPr>
              <a:t>ț</a:t>
            </a:r>
            <a:r>
              <a:rPr lang="it-IT" altLang="ro-RO" dirty="0" smtClean="0">
                <a:latin typeface="Times New Roman" panose="02020603050405020304" pitchFamily="18" charset="0"/>
                <a:cs typeface="Times New Roman" panose="02020603050405020304" pitchFamily="18" charset="0"/>
              </a:rPr>
              <a:t>i </a:t>
            </a:r>
            <a:r>
              <a:rPr lang="ro-RO" altLang="ro-RO" dirty="0" smtClean="0">
                <a:latin typeface="Times New Roman" panose="02020603050405020304" pitchFamily="18" charset="0"/>
                <a:cs typeface="Times New Roman" panose="02020603050405020304" pitchFamily="18" charset="0"/>
              </a:rPr>
              <a:t>î</a:t>
            </a:r>
            <a:r>
              <a:rPr lang="it-IT" altLang="ro-RO" dirty="0" smtClean="0">
                <a:latin typeface="Times New Roman" panose="02020603050405020304" pitchFamily="18" charset="0"/>
                <a:cs typeface="Times New Roman" panose="02020603050405020304" pitchFamily="18" charset="0"/>
              </a:rPr>
              <a:t>n </a:t>
            </a:r>
            <a:r>
              <a:rPr lang="it-IT" altLang="ro-RO" dirty="0">
                <a:latin typeface="Times New Roman" panose="02020603050405020304" pitchFamily="18" charset="0"/>
                <a:cs typeface="Times New Roman" panose="02020603050405020304" pitchFamily="18" charset="0"/>
              </a:rPr>
              <a:t>casele lucind de </a:t>
            </a:r>
            <a:r>
              <a:rPr lang="it-IT" altLang="ro-RO" dirty="0" smtClean="0">
                <a:latin typeface="Times New Roman" panose="02020603050405020304" pitchFamily="18" charset="0"/>
                <a:cs typeface="Times New Roman" panose="02020603050405020304" pitchFamily="18" charset="0"/>
              </a:rPr>
              <a:t>cur</a:t>
            </a:r>
            <a:r>
              <a:rPr lang="ro-RO" altLang="ro-RO" dirty="0" err="1" smtClean="0">
                <a:latin typeface="Times New Roman" panose="02020603050405020304" pitchFamily="18" charset="0"/>
                <a:cs typeface="Times New Roman" panose="02020603050405020304" pitchFamily="18" charset="0"/>
              </a:rPr>
              <a:t>ăț</a:t>
            </a:r>
            <a:r>
              <a:rPr lang="it-IT" altLang="ro-RO" dirty="0" smtClean="0">
                <a:latin typeface="Times New Roman" panose="02020603050405020304" pitchFamily="18" charset="0"/>
                <a:cs typeface="Times New Roman" panose="02020603050405020304" pitchFamily="18" charset="0"/>
              </a:rPr>
              <a:t>enie </a:t>
            </a:r>
            <a:r>
              <a:rPr lang="ro-RO" altLang="ro-RO" dirty="0"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i </a:t>
            </a:r>
            <a:r>
              <a:rPr lang="it-IT" altLang="ro-RO" dirty="0">
                <a:latin typeface="Times New Roman" panose="02020603050405020304" pitchFamily="18" charset="0"/>
                <a:cs typeface="Times New Roman" panose="02020603050405020304" pitchFamily="18" charset="0"/>
              </a:rPr>
              <a:t>frumos </a:t>
            </a:r>
            <a:r>
              <a:rPr lang="ro-RO" altLang="ro-RO" dirty="0" smtClean="0">
                <a:latin typeface="Times New Roman" panose="02020603050405020304" pitchFamily="18" charset="0"/>
                <a:cs typeface="Times New Roman" panose="02020603050405020304" pitchFamily="18" charset="0"/>
              </a:rPr>
              <a:t>î</a:t>
            </a:r>
            <a:r>
              <a:rPr lang="it-IT" altLang="ro-RO" dirty="0" smtClean="0">
                <a:latin typeface="Times New Roman" panose="02020603050405020304" pitchFamily="18" charset="0"/>
                <a:cs typeface="Times New Roman" panose="02020603050405020304" pitchFamily="18" charset="0"/>
              </a:rPr>
              <a:t>mpodobite </a:t>
            </a:r>
            <a:r>
              <a:rPr lang="ro-RO" altLang="ro-RO" dirty="0" smtClean="0">
                <a:latin typeface="Times New Roman" panose="02020603050405020304" pitchFamily="18" charset="0"/>
                <a:cs typeface="Times New Roman" panose="02020603050405020304" pitchFamily="18" charset="0"/>
              </a:rPr>
              <a:t>ș</a:t>
            </a:r>
            <a:r>
              <a:rPr lang="it-IT" altLang="ro-RO" dirty="0" smtClean="0">
                <a:latin typeface="Times New Roman" panose="02020603050405020304" pitchFamily="18" charset="0"/>
                <a:cs typeface="Times New Roman" panose="02020603050405020304" pitchFamily="18" charset="0"/>
              </a:rPr>
              <a:t>i </a:t>
            </a:r>
            <a:r>
              <a:rPr lang="it-IT" altLang="ro-RO" dirty="0">
                <a:latin typeface="Times New Roman" panose="02020603050405020304" pitchFamily="18" charset="0"/>
                <a:cs typeface="Times New Roman" panose="02020603050405020304" pitchFamily="18" charset="0"/>
              </a:rPr>
              <a:t>sunt </a:t>
            </a:r>
            <a:r>
              <a:rPr lang="it-IT" altLang="ro-RO" dirty="0" smtClean="0">
                <a:latin typeface="Times New Roman" panose="02020603050405020304" pitchFamily="18" charset="0"/>
                <a:cs typeface="Times New Roman" panose="02020603050405020304" pitchFamily="18" charset="0"/>
              </a:rPr>
              <a:t>r</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spl</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ti</a:t>
            </a:r>
            <a:r>
              <a:rPr lang="ro-RO" altLang="ro-RO" dirty="0" smtClean="0">
                <a:latin typeface="Times New Roman" panose="02020603050405020304" pitchFamily="18" charset="0"/>
                <a:cs typeface="Times New Roman" panose="02020603050405020304" pitchFamily="18" charset="0"/>
              </a:rPr>
              <a:t>ț</a:t>
            </a:r>
            <a:r>
              <a:rPr lang="it-IT" altLang="ro-RO" dirty="0" smtClean="0">
                <a:latin typeface="Times New Roman" panose="02020603050405020304" pitchFamily="18" charset="0"/>
                <a:cs typeface="Times New Roman" panose="02020603050405020304" pitchFamily="18" charset="0"/>
              </a:rPr>
              <a:t>i </a:t>
            </a:r>
            <a:r>
              <a:rPr lang="it-IT" altLang="ro-RO" dirty="0">
                <a:latin typeface="Times New Roman" panose="02020603050405020304" pitchFamily="18" charset="0"/>
                <a:cs typeface="Times New Roman" panose="02020603050405020304" pitchFamily="18" charset="0"/>
              </a:rPr>
              <a:t>de gospodari cu covrigi, fructe, nuci, </a:t>
            </a:r>
            <a:r>
              <a:rPr lang="it-IT" altLang="ro-RO" dirty="0" smtClean="0">
                <a:latin typeface="Times New Roman" panose="02020603050405020304" pitchFamily="18" charset="0"/>
                <a:cs typeface="Times New Roman" panose="02020603050405020304" pitchFamily="18" charset="0"/>
              </a:rPr>
              <a:t>col</a:t>
            </a:r>
            <a:r>
              <a:rPr lang="ro-RO" altLang="ro-RO" dirty="0" smtClean="0">
                <a:latin typeface="Times New Roman" panose="02020603050405020304" pitchFamily="18" charset="0"/>
                <a:cs typeface="Times New Roman" panose="02020603050405020304" pitchFamily="18" charset="0"/>
              </a:rPr>
              <a:t>ă</a:t>
            </a:r>
            <a:r>
              <a:rPr lang="it-IT" altLang="ro-RO" dirty="0" smtClean="0">
                <a:latin typeface="Times New Roman" panose="02020603050405020304" pitchFamily="18" charset="0"/>
                <a:cs typeface="Times New Roman" panose="02020603050405020304" pitchFamily="18" charset="0"/>
              </a:rPr>
              <a:t>cei </a:t>
            </a:r>
            <a:r>
              <a:rPr lang="it-IT" altLang="ro-RO" dirty="0">
                <a:latin typeface="Times New Roman" panose="02020603050405020304" pitchFamily="18" charset="0"/>
                <a:cs typeface="Times New Roman" panose="02020603050405020304" pitchFamily="18" charset="0"/>
              </a:rPr>
              <a:t>sau chiar bani.</a:t>
            </a:r>
            <a:endParaRPr lang="ro-RO" dirty="0">
              <a:latin typeface="Times New Roman" panose="02020603050405020304" pitchFamily="18" charset="0"/>
              <a:cs typeface="Times New Roman" panose="02020603050405020304" pitchFamily="18" charset="0"/>
            </a:endParaRPr>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499928"/>
            <a:ext cx="4483199" cy="3358072"/>
          </a:xfrm>
          <a:prstGeom prst="rect">
            <a:avLst/>
          </a:prstGeom>
        </p:spPr>
      </p:pic>
    </p:spTree>
    <p:extLst>
      <p:ext uri="{BB962C8B-B14F-4D97-AF65-F5344CB8AC3E}">
        <p14:creationId xmlns:p14="http://schemas.microsoft.com/office/powerpoint/2010/main" val="2418595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99247" y="2248347"/>
            <a:ext cx="4880865" cy="3877815"/>
          </a:xfrm>
        </p:spPr>
        <p:txBody>
          <a:bodyPr/>
          <a:lstStyle/>
          <a:p>
            <a:pPr marL="0" indent="0">
              <a:buNone/>
            </a:pPr>
            <a:r>
              <a:rPr lang="ro-RO"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De </a:t>
            </a:r>
            <a:r>
              <a:rPr lang="vi-VN" dirty="0">
                <a:latin typeface="Times New Roman" panose="02020603050405020304" pitchFamily="18" charset="0"/>
                <a:cs typeface="Times New Roman" panose="02020603050405020304" pitchFamily="18" charset="0"/>
              </a:rPr>
              <a:t>la Crăciun şi până la Bobotează copiii umblă cu steaua, un obicei vechi ce se întâlneşte la toate popoarele creştine. Acest obicei vrea să amintească steaua care a vestit naşterea lui Iisus şi i-a călăuzit pe cei trei magi.</a:t>
            </a:r>
            <a:endParaRPr lang="ro-RO" dirty="0">
              <a:latin typeface="Times New Roman" panose="02020603050405020304" pitchFamily="18" charset="0"/>
              <a:cs typeface="Times New Roman" panose="02020603050405020304" pitchFamily="18" charset="0"/>
            </a:endParaRPr>
          </a:p>
        </p:txBody>
      </p:sp>
      <p:sp>
        <p:nvSpPr>
          <p:cNvPr id="2" name="Titlu 1"/>
          <p:cNvSpPr>
            <a:spLocks noGrp="1"/>
          </p:cNvSpPr>
          <p:nvPr>
            <p:ph type="title"/>
          </p:nvPr>
        </p:nvSpPr>
        <p:spPr/>
        <p:txBody>
          <a:bodyPr/>
          <a:lstStyle/>
          <a:p>
            <a:r>
              <a:rPr lang="ro-RO" dirty="0" smtClean="0"/>
              <a:t>STEAUA</a:t>
            </a: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276872"/>
            <a:ext cx="3125495" cy="4415383"/>
          </a:xfrm>
          <a:prstGeom prst="rect">
            <a:avLst/>
          </a:prstGeom>
        </p:spPr>
      </p:pic>
    </p:spTree>
    <p:extLst>
      <p:ext uri="{BB962C8B-B14F-4D97-AF65-F5344CB8AC3E}">
        <p14:creationId xmlns:p14="http://schemas.microsoft.com/office/powerpoint/2010/main" val="32950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006" y="3789039"/>
            <a:ext cx="6469278" cy="3047287"/>
          </a:xfrm>
          <a:prstGeom prst="rect">
            <a:avLst/>
          </a:prstGeom>
        </p:spPr>
      </p:pic>
      <p:sp>
        <p:nvSpPr>
          <p:cNvPr id="3" name="Substituent conținut 2"/>
          <p:cNvSpPr>
            <a:spLocks noGrp="1"/>
          </p:cNvSpPr>
          <p:nvPr>
            <p:ph idx="1"/>
          </p:nvPr>
        </p:nvSpPr>
        <p:spPr>
          <a:xfrm>
            <a:off x="467544" y="1196752"/>
            <a:ext cx="8424936" cy="3877815"/>
          </a:xfrm>
        </p:spPr>
        <p:txBody>
          <a:bodyPr>
            <a:normAutofit/>
          </a:bodyPr>
          <a:lstStyle/>
          <a:p>
            <a:pPr marL="0" indent="0" algn="just">
              <a:buNone/>
            </a:pPr>
            <a:r>
              <a:rPr lang="ro-RO" dirty="0" smtClean="0">
                <a:solidFill>
                  <a:schemeClr val="bg1"/>
                </a:solidFill>
                <a:latin typeface="Times New Roman" panose="02020603050405020304" pitchFamily="18" charset="0"/>
                <a:cs typeface="Times New Roman" panose="02020603050405020304" pitchFamily="18" charset="0"/>
              </a:rPr>
              <a:t>	</a:t>
            </a:r>
            <a:r>
              <a:rPr lang="ro-RO" dirty="0" smtClean="0">
                <a:solidFill>
                  <a:schemeClr val="tx1"/>
                </a:solidFill>
                <a:latin typeface="Times New Roman" panose="02020603050405020304" pitchFamily="18" charset="0"/>
                <a:cs typeface="Times New Roman" panose="02020603050405020304" pitchFamily="18" charset="0"/>
              </a:rPr>
              <a:t>O altă tradiție nelipsită </a:t>
            </a:r>
            <a:r>
              <a:rPr lang="ro-RO" dirty="0">
                <a:solidFill>
                  <a:schemeClr val="tx1"/>
                </a:solidFill>
                <a:latin typeface="Times New Roman" panose="02020603050405020304" pitchFamily="18" charset="0"/>
                <a:cs typeface="Times New Roman" panose="02020603050405020304" pitchFamily="18" charset="0"/>
              </a:rPr>
              <a:t>î</a:t>
            </a:r>
            <a:r>
              <a:rPr lang="ro-RO" dirty="0" smtClean="0">
                <a:solidFill>
                  <a:schemeClr val="tx1"/>
                </a:solidFill>
                <a:latin typeface="Times New Roman" panose="02020603050405020304" pitchFamily="18" charset="0"/>
                <a:cs typeface="Times New Roman" panose="02020603050405020304" pitchFamily="18" charset="0"/>
              </a:rPr>
              <a:t>n </a:t>
            </a:r>
            <a:r>
              <a:rPr lang="ro-RO" dirty="0">
                <a:solidFill>
                  <a:schemeClr val="tx1"/>
                </a:solidFill>
                <a:latin typeface="Times New Roman" panose="02020603050405020304" pitchFamily="18" charset="0"/>
                <a:cs typeface="Times New Roman" panose="02020603050405020304" pitchFamily="18" charset="0"/>
              </a:rPr>
              <a:t>acest </a:t>
            </a:r>
            <a:r>
              <a:rPr lang="ro-RO" dirty="0" smtClean="0">
                <a:solidFill>
                  <a:schemeClr val="tx1"/>
                </a:solidFill>
                <a:latin typeface="Times New Roman" panose="02020603050405020304" pitchFamily="18" charset="0"/>
                <a:cs typeface="Times New Roman" panose="02020603050405020304" pitchFamily="18" charset="0"/>
              </a:rPr>
              <a:t>colț </a:t>
            </a:r>
            <a:r>
              <a:rPr lang="ro-RO" dirty="0">
                <a:solidFill>
                  <a:schemeClr val="tx1"/>
                </a:solidFill>
                <a:latin typeface="Times New Roman" panose="02020603050405020304" pitchFamily="18" charset="0"/>
                <a:cs typeface="Times New Roman" panose="02020603050405020304" pitchFamily="18" charset="0"/>
              </a:rPr>
              <a:t>al </a:t>
            </a:r>
            <a:r>
              <a:rPr lang="ro-RO" dirty="0" smtClean="0">
                <a:solidFill>
                  <a:schemeClr val="tx1"/>
                </a:solidFill>
                <a:latin typeface="Times New Roman" panose="02020603050405020304" pitchFamily="18" charset="0"/>
                <a:cs typeface="Times New Roman" panose="02020603050405020304" pitchFamily="18" charset="0"/>
              </a:rPr>
              <a:t>României </a:t>
            </a:r>
            <a:r>
              <a:rPr lang="ro-RO" dirty="0">
                <a:solidFill>
                  <a:schemeClr val="tx1"/>
                </a:solidFill>
                <a:latin typeface="Times New Roman" panose="02020603050405020304" pitchFamily="18" charset="0"/>
                <a:cs typeface="Times New Roman" panose="02020603050405020304" pitchFamily="18" charset="0"/>
              </a:rPr>
              <a:t>este „</a:t>
            </a:r>
            <a:r>
              <a:rPr lang="ro-RO" dirty="0" err="1">
                <a:solidFill>
                  <a:schemeClr val="tx1"/>
                </a:solidFill>
                <a:latin typeface="Times New Roman" panose="02020603050405020304" pitchFamily="18" charset="0"/>
                <a:cs typeface="Times New Roman" panose="02020603050405020304" pitchFamily="18" charset="0"/>
              </a:rPr>
              <a:t>Viflaimul</a:t>
            </a:r>
            <a:r>
              <a:rPr lang="ro-RO" dirty="0">
                <a:solidFill>
                  <a:schemeClr val="tx1"/>
                </a:solidFill>
                <a:latin typeface="Times New Roman" panose="02020603050405020304" pitchFamily="18" charset="0"/>
                <a:cs typeface="Times New Roman" panose="02020603050405020304" pitchFamily="18" charset="0"/>
              </a:rPr>
              <a:t>” – o </a:t>
            </a:r>
            <a:r>
              <a:rPr lang="ro-RO" dirty="0" smtClean="0">
                <a:solidFill>
                  <a:schemeClr val="tx1"/>
                </a:solidFill>
                <a:latin typeface="Times New Roman" panose="02020603050405020304" pitchFamily="18" charset="0"/>
                <a:cs typeface="Times New Roman" panose="02020603050405020304" pitchFamily="18" charset="0"/>
              </a:rPr>
              <a:t>piesă </a:t>
            </a:r>
            <a:r>
              <a:rPr lang="ro-RO" dirty="0">
                <a:solidFill>
                  <a:schemeClr val="tx1"/>
                </a:solidFill>
                <a:latin typeface="Times New Roman" panose="02020603050405020304" pitchFamily="18" charset="0"/>
                <a:cs typeface="Times New Roman" panose="02020603050405020304" pitchFamily="18" charset="0"/>
              </a:rPr>
              <a:t>de teatru popular </a:t>
            </a:r>
            <a:r>
              <a:rPr lang="ro-RO" dirty="0" smtClean="0">
                <a:solidFill>
                  <a:schemeClr val="tx1"/>
                </a:solidFill>
                <a:latin typeface="Times New Roman" panose="02020603050405020304" pitchFamily="18" charset="0"/>
                <a:cs typeface="Times New Roman" panose="02020603050405020304" pitchFamily="18" charset="0"/>
              </a:rPr>
              <a:t>în </a:t>
            </a:r>
            <a:r>
              <a:rPr lang="ro-RO" dirty="0">
                <a:solidFill>
                  <a:schemeClr val="tx1"/>
                </a:solidFill>
                <a:latin typeface="Times New Roman" panose="02020603050405020304" pitchFamily="18" charset="0"/>
                <a:cs typeface="Times New Roman" panose="02020603050405020304" pitchFamily="18" charset="0"/>
              </a:rPr>
              <a:t>care este recreat momentul </a:t>
            </a:r>
            <a:r>
              <a:rPr lang="ro-RO" dirty="0" smtClean="0">
                <a:solidFill>
                  <a:schemeClr val="tx1"/>
                </a:solidFill>
                <a:latin typeface="Times New Roman" panose="02020603050405020304" pitchFamily="18" charset="0"/>
                <a:cs typeface="Times New Roman" panose="02020603050405020304" pitchFamily="18" charset="0"/>
              </a:rPr>
              <a:t>apariției </a:t>
            </a:r>
            <a:r>
              <a:rPr lang="ro-RO" dirty="0">
                <a:solidFill>
                  <a:schemeClr val="tx1"/>
                </a:solidFill>
                <a:latin typeface="Times New Roman" panose="02020603050405020304" pitchFamily="18" charset="0"/>
                <a:cs typeface="Times New Roman" panose="02020603050405020304" pitchFamily="18" charset="0"/>
              </a:rPr>
              <a:t>magilor </a:t>
            </a:r>
            <a:r>
              <a:rPr lang="ro-RO" dirty="0" smtClean="0">
                <a:solidFill>
                  <a:schemeClr val="tx1"/>
                </a:solidFill>
                <a:latin typeface="Times New Roman" panose="02020603050405020304" pitchFamily="18" charset="0"/>
                <a:cs typeface="Times New Roman" panose="02020603050405020304" pitchFamily="18" charset="0"/>
              </a:rPr>
              <a:t>și </a:t>
            </a:r>
            <a:r>
              <a:rPr lang="ro-RO" dirty="0">
                <a:solidFill>
                  <a:schemeClr val="tx1"/>
                </a:solidFill>
                <a:latin typeface="Times New Roman" panose="02020603050405020304" pitchFamily="18" charset="0"/>
                <a:cs typeface="Times New Roman" panose="02020603050405020304" pitchFamily="18" charset="0"/>
              </a:rPr>
              <a:t>al </a:t>
            </a:r>
            <a:r>
              <a:rPr lang="ro-RO" dirty="0" smtClean="0">
                <a:solidFill>
                  <a:schemeClr val="tx1"/>
                </a:solidFill>
                <a:latin typeface="Times New Roman" panose="02020603050405020304" pitchFamily="18" charset="0"/>
                <a:cs typeface="Times New Roman" panose="02020603050405020304" pitchFamily="18" charset="0"/>
              </a:rPr>
              <a:t>păstorilor </a:t>
            </a:r>
            <a:r>
              <a:rPr lang="ro-RO" dirty="0">
                <a:solidFill>
                  <a:schemeClr val="tx1"/>
                </a:solidFill>
                <a:latin typeface="Times New Roman" panose="02020603050405020304" pitchFamily="18" charset="0"/>
                <a:cs typeface="Times New Roman" panose="02020603050405020304" pitchFamily="18" charset="0"/>
              </a:rPr>
              <a:t>ce prevestesc N</a:t>
            </a:r>
            <a:r>
              <a:rPr lang="ro-RO" dirty="0" smtClean="0">
                <a:solidFill>
                  <a:schemeClr val="tx1"/>
                </a:solidFill>
                <a:latin typeface="Times New Roman" panose="02020603050405020304" pitchFamily="18" charset="0"/>
                <a:cs typeface="Times New Roman" panose="02020603050405020304" pitchFamily="18" charset="0"/>
              </a:rPr>
              <a:t>așterea </a:t>
            </a:r>
            <a:r>
              <a:rPr lang="ro-RO" dirty="0">
                <a:solidFill>
                  <a:schemeClr val="tx1"/>
                </a:solidFill>
                <a:latin typeface="Times New Roman" panose="02020603050405020304" pitchFamily="18" charset="0"/>
                <a:cs typeface="Times New Roman" panose="02020603050405020304" pitchFamily="18" charset="0"/>
              </a:rPr>
              <a:t>lui Iisus. </a:t>
            </a:r>
            <a:r>
              <a:rPr lang="ro-RO" dirty="0" smtClean="0">
                <a:solidFill>
                  <a:schemeClr val="tx1"/>
                </a:solidFill>
                <a:latin typeface="Times New Roman" panose="02020603050405020304" pitchFamily="18" charset="0"/>
                <a:cs typeface="Times New Roman" panose="02020603050405020304" pitchFamily="18" charset="0"/>
              </a:rPr>
              <a:t>În </a:t>
            </a:r>
            <a:r>
              <a:rPr lang="ro-RO" dirty="0">
                <a:solidFill>
                  <a:schemeClr val="tx1"/>
                </a:solidFill>
                <a:latin typeface="Times New Roman" panose="02020603050405020304" pitchFamily="18" charset="0"/>
                <a:cs typeface="Times New Roman" panose="02020603050405020304" pitchFamily="18" charset="0"/>
              </a:rPr>
              <a:t>jur de 20-30 de tineri pot participa la acest spectacol </a:t>
            </a:r>
            <a:r>
              <a:rPr lang="ro-RO" dirty="0" smtClean="0">
                <a:solidFill>
                  <a:schemeClr val="tx1"/>
                </a:solidFill>
                <a:latin typeface="Times New Roman" panose="02020603050405020304" pitchFamily="18" charset="0"/>
                <a:cs typeface="Times New Roman" panose="02020603050405020304" pitchFamily="18" charset="0"/>
              </a:rPr>
              <a:t>în </a:t>
            </a:r>
            <a:r>
              <a:rPr lang="ro-RO" dirty="0">
                <a:solidFill>
                  <a:schemeClr val="tx1"/>
                </a:solidFill>
                <a:latin typeface="Times New Roman" panose="02020603050405020304" pitchFamily="18" charset="0"/>
                <a:cs typeface="Times New Roman" panose="02020603050405020304" pitchFamily="18" charset="0"/>
              </a:rPr>
              <a:t>care sunt î</a:t>
            </a:r>
            <a:r>
              <a:rPr lang="ro-RO" dirty="0" smtClean="0">
                <a:solidFill>
                  <a:schemeClr val="tx1"/>
                </a:solidFill>
                <a:latin typeface="Times New Roman" panose="02020603050405020304" pitchFamily="18" charset="0"/>
                <a:cs typeface="Times New Roman" panose="02020603050405020304" pitchFamily="18" charset="0"/>
              </a:rPr>
              <a:t>ntruchipate </a:t>
            </a:r>
            <a:r>
              <a:rPr lang="ro-RO" dirty="0">
                <a:solidFill>
                  <a:schemeClr val="tx1"/>
                </a:solidFill>
                <a:latin typeface="Times New Roman" panose="02020603050405020304" pitchFamily="18" charset="0"/>
                <a:cs typeface="Times New Roman" panose="02020603050405020304" pitchFamily="18" charset="0"/>
              </a:rPr>
              <a:t>personaje biblice precum Maria, Iosif, Irod, vestitorul, hangiul, î</a:t>
            </a:r>
            <a:r>
              <a:rPr lang="ro-RO" dirty="0" smtClean="0">
                <a:solidFill>
                  <a:schemeClr val="tx1"/>
                </a:solidFill>
                <a:latin typeface="Times New Roman" panose="02020603050405020304" pitchFamily="18" charset="0"/>
                <a:cs typeface="Times New Roman" panose="02020603050405020304" pitchFamily="18" charset="0"/>
              </a:rPr>
              <a:t>ngerul</a:t>
            </a:r>
            <a:r>
              <a:rPr lang="ro-RO" dirty="0">
                <a:solidFill>
                  <a:schemeClr val="tx1"/>
                </a:solidFill>
                <a:latin typeface="Times New Roman" panose="02020603050405020304" pitchFamily="18" charset="0"/>
                <a:cs typeface="Times New Roman" panose="02020603050405020304" pitchFamily="18" charset="0"/>
              </a:rPr>
              <a:t>, </a:t>
            </a:r>
            <a:r>
              <a:rPr lang="ro-RO" dirty="0" smtClean="0">
                <a:solidFill>
                  <a:schemeClr val="tx1"/>
                </a:solidFill>
                <a:latin typeface="Times New Roman" panose="02020603050405020304" pitchFamily="18" charset="0"/>
                <a:cs typeface="Times New Roman" panose="02020603050405020304" pitchFamily="18" charset="0"/>
              </a:rPr>
              <a:t>păstorii</a:t>
            </a:r>
            <a:r>
              <a:rPr lang="ro-RO" dirty="0">
                <a:solidFill>
                  <a:schemeClr val="tx1"/>
                </a:solidFill>
                <a:latin typeface="Times New Roman" panose="02020603050405020304" pitchFamily="18" charset="0"/>
                <a:cs typeface="Times New Roman" panose="02020603050405020304" pitchFamily="18" charset="0"/>
              </a:rPr>
              <a:t>, cei trei crai de la </a:t>
            </a:r>
            <a:r>
              <a:rPr lang="ro-RO" dirty="0" smtClean="0">
                <a:solidFill>
                  <a:schemeClr val="tx1"/>
                </a:solidFill>
                <a:latin typeface="Times New Roman" panose="02020603050405020304" pitchFamily="18" charset="0"/>
                <a:cs typeface="Times New Roman" panose="02020603050405020304" pitchFamily="18" charset="0"/>
              </a:rPr>
              <a:t>Răsărit</a:t>
            </a:r>
            <a:r>
              <a:rPr lang="ro-RO" dirty="0">
                <a:solidFill>
                  <a:schemeClr val="tx1"/>
                </a:solidFill>
                <a:latin typeface="Times New Roman" panose="02020603050405020304" pitchFamily="18" charset="0"/>
                <a:cs typeface="Times New Roman" panose="02020603050405020304" pitchFamily="18" charset="0"/>
              </a:rPr>
              <a:t>, </a:t>
            </a:r>
            <a:r>
              <a:rPr lang="ro-RO" dirty="0" smtClean="0">
                <a:solidFill>
                  <a:schemeClr val="tx1"/>
                </a:solidFill>
                <a:latin typeface="Times New Roman" panose="02020603050405020304" pitchFamily="18" charset="0"/>
                <a:cs typeface="Times New Roman" panose="02020603050405020304" pitchFamily="18" charset="0"/>
              </a:rPr>
              <a:t>ostașii și mulți alții</a:t>
            </a:r>
            <a:r>
              <a:rPr lang="ro-RO" dirty="0">
                <a:solidFill>
                  <a:schemeClr val="tx1"/>
                </a:solidFill>
                <a:latin typeface="Times New Roman" panose="02020603050405020304" pitchFamily="18" charset="0"/>
                <a:cs typeface="Times New Roman" panose="02020603050405020304" pitchFamily="18" charset="0"/>
              </a:rPr>
              <a:t>, </a:t>
            </a:r>
            <a:r>
              <a:rPr lang="ro-RO" dirty="0" smtClean="0">
                <a:solidFill>
                  <a:schemeClr val="tx1"/>
                </a:solidFill>
                <a:latin typeface="Times New Roman" panose="02020603050405020304" pitchFamily="18" charset="0"/>
                <a:cs typeface="Times New Roman" panose="02020603050405020304" pitchFamily="18" charset="0"/>
              </a:rPr>
              <a:t>în funcție </a:t>
            </a:r>
            <a:r>
              <a:rPr lang="ro-RO" dirty="0">
                <a:solidFill>
                  <a:schemeClr val="tx1"/>
                </a:solidFill>
                <a:latin typeface="Times New Roman" panose="02020603050405020304" pitchFamily="18" charset="0"/>
                <a:cs typeface="Times New Roman" panose="02020603050405020304" pitchFamily="18" charset="0"/>
              </a:rPr>
              <a:t>de </a:t>
            </a:r>
            <a:r>
              <a:rPr lang="ro-RO" dirty="0" smtClean="0">
                <a:solidFill>
                  <a:schemeClr val="tx1"/>
                </a:solidFill>
                <a:latin typeface="Times New Roman" panose="02020603050405020304" pitchFamily="18" charset="0"/>
                <a:cs typeface="Times New Roman" panose="02020603050405020304" pitchFamily="18" charset="0"/>
              </a:rPr>
              <a:t>cât </a:t>
            </a:r>
            <a:r>
              <a:rPr lang="ro-RO" dirty="0">
                <a:solidFill>
                  <a:schemeClr val="tx1"/>
                </a:solidFill>
                <a:latin typeface="Times New Roman" panose="02020603050405020304" pitchFamily="18" charset="0"/>
                <a:cs typeface="Times New Roman" panose="02020603050405020304" pitchFamily="18" charset="0"/>
              </a:rPr>
              <a:t>de mare este ceata.</a:t>
            </a:r>
          </a:p>
        </p:txBody>
      </p:sp>
      <p:sp>
        <p:nvSpPr>
          <p:cNvPr id="2" name="Titlu 1"/>
          <p:cNvSpPr>
            <a:spLocks noGrp="1"/>
          </p:cNvSpPr>
          <p:nvPr>
            <p:ph type="title"/>
          </p:nvPr>
        </p:nvSpPr>
        <p:spPr>
          <a:xfrm>
            <a:off x="746107" y="188640"/>
            <a:ext cx="7756263" cy="1054250"/>
          </a:xfrm>
        </p:spPr>
        <p:txBody>
          <a:bodyPr/>
          <a:lstStyle/>
          <a:p>
            <a:r>
              <a:rPr lang="ro-RO" dirty="0" smtClean="0"/>
              <a:t>VIFLAIMUL</a:t>
            </a:r>
            <a:endParaRPr lang="ro-RO" dirty="0"/>
          </a:p>
        </p:txBody>
      </p:sp>
    </p:spTree>
    <p:extLst>
      <p:ext uri="{BB962C8B-B14F-4D97-AF65-F5344CB8AC3E}">
        <p14:creationId xmlns:p14="http://schemas.microsoft.com/office/powerpoint/2010/main" val="3070051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021213"/>
            <a:ext cx="5575300" cy="3810000"/>
          </a:xfrm>
          <a:prstGeom prst="rect">
            <a:avLst/>
          </a:prstGeom>
        </p:spPr>
      </p:pic>
      <p:sp>
        <p:nvSpPr>
          <p:cNvPr id="3" name="Substituent conținut 2"/>
          <p:cNvSpPr>
            <a:spLocks noGrp="1"/>
          </p:cNvSpPr>
          <p:nvPr>
            <p:ph idx="1"/>
          </p:nvPr>
        </p:nvSpPr>
        <p:spPr>
          <a:xfrm>
            <a:off x="683568" y="1556792"/>
            <a:ext cx="7745505" cy="3877815"/>
          </a:xfrm>
        </p:spPr>
        <p:txBody>
          <a:bodyPr/>
          <a:lstStyle/>
          <a:p>
            <a:pPr marL="0" indent="0" algn="just">
              <a:buNone/>
            </a:pPr>
            <a:r>
              <a:rPr lang="ro-RO" b="1" dirty="0" smtClean="0">
                <a:latin typeface="Times New Roman" panose="02020603050405020304" pitchFamily="18" charset="0"/>
                <a:cs typeface="Times New Roman" panose="02020603050405020304" pitchFamily="18" charset="0"/>
              </a:rPr>
              <a:t>	U</a:t>
            </a:r>
            <a:r>
              <a:rPr lang="es-ES" b="1" dirty="0" err="1" smtClean="0">
                <a:latin typeface="Times New Roman" panose="02020603050405020304" pitchFamily="18" charset="0"/>
                <a:cs typeface="Times New Roman" panose="02020603050405020304" pitchFamily="18" charset="0"/>
              </a:rPr>
              <a:t>mblatul</a:t>
            </a:r>
            <a:r>
              <a:rPr lang="es-ES" b="1" dirty="0" smtClean="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cu</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Capra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ţine</a:t>
            </a:r>
            <a:r>
              <a:rPr lang="es-ES" dirty="0">
                <a:latin typeface="Times New Roman" panose="02020603050405020304" pitchFamily="18" charset="0"/>
                <a:cs typeface="Times New Roman" panose="02020603050405020304" pitchFamily="18" charset="0"/>
              </a:rPr>
              <a:t>, de </a:t>
            </a:r>
            <a:r>
              <a:rPr lang="es-ES" dirty="0" err="1">
                <a:latin typeface="Times New Roman" panose="02020603050405020304" pitchFamily="18" charset="0"/>
                <a:cs typeface="Times New Roman" panose="02020603050405020304" pitchFamily="18" charset="0"/>
              </a:rPr>
              <a:t>regulă</a:t>
            </a:r>
            <a:r>
              <a:rPr lang="es-ES" dirty="0">
                <a:latin typeface="Times New Roman" panose="02020603050405020304" pitchFamily="18" charset="0"/>
                <a:cs typeface="Times New Roman" panose="02020603050405020304" pitchFamily="18" charset="0"/>
              </a:rPr>
              <a:t>, de la </a:t>
            </a:r>
            <a:r>
              <a:rPr lang="es-ES" dirty="0" err="1">
                <a:latin typeface="Times New Roman" panose="02020603050405020304" pitchFamily="18" charset="0"/>
                <a:cs typeface="Times New Roman" panose="02020603050405020304" pitchFamily="18" charset="0"/>
              </a:rPr>
              <a:t>Crăciun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până</a:t>
            </a:r>
            <a:r>
              <a:rPr lang="es-ES" dirty="0">
                <a:latin typeface="Times New Roman" panose="02020603050405020304" pitchFamily="18" charset="0"/>
                <a:cs typeface="Times New Roman" panose="02020603050405020304" pitchFamily="18" charset="0"/>
              </a:rPr>
              <a:t> la </a:t>
            </a:r>
            <a:r>
              <a:rPr lang="es-ES" dirty="0" err="1">
                <a:latin typeface="Times New Roman" panose="02020603050405020304" pitchFamily="18" charset="0"/>
                <a:cs typeface="Times New Roman" panose="02020603050405020304" pitchFamily="18" charset="0"/>
              </a:rPr>
              <a:t>Anul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Nou</a:t>
            </a:r>
            <a:r>
              <a:rPr lang="es-ES" dirty="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0" indent="0" algn="just">
              <a:buNone/>
            </a:pPr>
            <a:r>
              <a:rPr lang="ro-RO"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Capra </a:t>
            </a:r>
            <a:r>
              <a:rPr lang="vi-VN" dirty="0">
                <a:latin typeface="Times New Roman" panose="02020603050405020304" pitchFamily="18" charset="0"/>
                <a:cs typeface="Times New Roman" panose="02020603050405020304" pitchFamily="18" charset="0"/>
              </a:rPr>
              <a:t>se face dintr-un lemn scurt, cioplit în formă de cap de capră, care se înveleşte cu hârtie roşie, peste care se pune o altă hârtie, neagră, mărunt tăiată şi încreţită, sau se lipeşte o piele subţire cu păr pe ea.</a:t>
            </a:r>
            <a:endParaRPr lang="ro-RO" dirty="0">
              <a:latin typeface="Times New Roman" panose="02020603050405020304" pitchFamily="18" charset="0"/>
              <a:cs typeface="Times New Roman" panose="02020603050405020304" pitchFamily="18" charset="0"/>
            </a:endParaRPr>
          </a:p>
        </p:txBody>
      </p:sp>
      <p:sp>
        <p:nvSpPr>
          <p:cNvPr id="2" name="Titlu 1"/>
          <p:cNvSpPr>
            <a:spLocks noGrp="1"/>
          </p:cNvSpPr>
          <p:nvPr>
            <p:ph type="title"/>
          </p:nvPr>
        </p:nvSpPr>
        <p:spPr/>
        <p:txBody>
          <a:bodyPr/>
          <a:lstStyle/>
          <a:p>
            <a:r>
              <a:rPr lang="ro-RO" dirty="0" smtClean="0"/>
              <a:t>CAPRA</a:t>
            </a:r>
            <a:endParaRPr lang="ro-RO" dirty="0"/>
          </a:p>
        </p:txBody>
      </p:sp>
    </p:spTree>
    <p:extLst>
      <p:ext uri="{BB962C8B-B14F-4D97-AF65-F5344CB8AC3E}">
        <p14:creationId xmlns:p14="http://schemas.microsoft.com/office/powerpoint/2010/main" val="231515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99247" y="2248347"/>
            <a:ext cx="5456929" cy="3877815"/>
          </a:xfrm>
        </p:spPr>
        <p:txBody>
          <a:bodyPr/>
          <a:lstStyle/>
          <a:p>
            <a:pPr marL="0" indent="0" algn="just">
              <a:buNone/>
            </a:pPr>
            <a:r>
              <a:rPr lang="ro-RO" dirty="0" smtClean="0"/>
              <a:t>	</a:t>
            </a:r>
            <a:r>
              <a:rPr lang="vi-VN" dirty="0" smtClean="0"/>
              <a:t>Aparținând </a:t>
            </a:r>
            <a:r>
              <a:rPr lang="vi-VN" dirty="0"/>
              <a:t>obiceiurilor de Anul Nou, umblatul cu Sorcova e mai cu seamă bucuria copiilor. Aceștia poartă o crenguță înmugurită de copac sau o sorcovă confecționată dintr-un băț în jurul căruia s-au împletit flori de hârtie colorată.</a:t>
            </a:r>
            <a:endParaRPr lang="ro-RO" dirty="0"/>
          </a:p>
        </p:txBody>
      </p:sp>
      <p:sp>
        <p:nvSpPr>
          <p:cNvPr id="2" name="Titlu 1"/>
          <p:cNvSpPr>
            <a:spLocks noGrp="1"/>
          </p:cNvSpPr>
          <p:nvPr>
            <p:ph type="title"/>
          </p:nvPr>
        </p:nvSpPr>
        <p:spPr/>
        <p:txBody>
          <a:bodyPr/>
          <a:lstStyle/>
          <a:p>
            <a:r>
              <a:rPr lang="ro-RO" dirty="0" smtClean="0"/>
              <a:t>SORCOVA</a:t>
            </a: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132856"/>
            <a:ext cx="2640317" cy="4107160"/>
          </a:xfrm>
          <a:prstGeom prst="rect">
            <a:avLst/>
          </a:prstGeom>
        </p:spPr>
      </p:pic>
    </p:spTree>
    <p:extLst>
      <p:ext uri="{BB962C8B-B14F-4D97-AF65-F5344CB8AC3E}">
        <p14:creationId xmlns:p14="http://schemas.microsoft.com/office/powerpoint/2010/main" val="4115372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e legată">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te legată">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e legată">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152</TotalTime>
  <Words>176</Words>
  <Application>Microsoft Office PowerPoint</Application>
  <PresentationFormat>Expunere pe ecran (4:3)</PresentationFormat>
  <Paragraphs>43</Paragraphs>
  <Slides>26</Slides>
  <Notes>0</Notes>
  <HiddenSlides>0</HiddenSlides>
  <MMClips>0</MMClips>
  <ScaleCrop>false</ScaleCrop>
  <HeadingPairs>
    <vt:vector size="4" baseType="variant">
      <vt:variant>
        <vt:lpstr>Temă</vt:lpstr>
      </vt:variant>
      <vt:variant>
        <vt:i4>1</vt:i4>
      </vt:variant>
      <vt:variant>
        <vt:lpstr>Titluri diapozitive</vt:lpstr>
      </vt:variant>
      <vt:variant>
        <vt:i4>26</vt:i4>
      </vt:variant>
    </vt:vector>
  </HeadingPairs>
  <TitlesOfParts>
    <vt:vector size="27" baseType="lpstr">
      <vt:lpstr>Carte legată</vt:lpstr>
      <vt:lpstr>Tradiții și obiceiuri de Crăciun</vt:lpstr>
      <vt:lpstr>Prezentare PowerPoint</vt:lpstr>
      <vt:lpstr>Tradiția mesei din Ajun și a postului de Crăciun</vt:lpstr>
      <vt:lpstr>OBICEIUL COLINDATULUI</vt:lpstr>
      <vt:lpstr>Prezentare PowerPoint</vt:lpstr>
      <vt:lpstr>STEAUA</vt:lpstr>
      <vt:lpstr>VIFLAIMUL</vt:lpstr>
      <vt:lpstr>CAPRA</vt:lpstr>
      <vt:lpstr>SORCOVA</vt:lpstr>
      <vt:lpstr>PLUGUȘORUL</vt:lpstr>
      <vt:lpstr>BRADUL DE CRĂCIUN</vt:lpstr>
      <vt:lpstr>Tradiții de Crăciun în regiunile istorice ale României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Tradiții și obiceiuri de Crăciun</dc:title>
  <dc:creator>Georgi</dc:creator>
  <cp:lastModifiedBy>Georgi</cp:lastModifiedBy>
  <cp:revision>16</cp:revision>
  <dcterms:created xsi:type="dcterms:W3CDTF">2020-12-08T12:25:18Z</dcterms:created>
  <dcterms:modified xsi:type="dcterms:W3CDTF">2020-12-15T12:37:53Z</dcterms:modified>
</cp:coreProperties>
</file>