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notesMasterIdLst>
    <p:notesMasterId r:id="rId58"/>
  </p:notesMasterIdLst>
  <p:sldIdLst>
    <p:sldId id="257" r:id="rId2"/>
    <p:sldId id="293" r:id="rId3"/>
    <p:sldId id="262" r:id="rId4"/>
    <p:sldId id="261" r:id="rId5"/>
    <p:sldId id="263" r:id="rId6"/>
    <p:sldId id="350" r:id="rId7"/>
    <p:sldId id="264" r:id="rId8"/>
    <p:sldId id="266" r:id="rId9"/>
    <p:sldId id="270" r:id="rId10"/>
    <p:sldId id="267" r:id="rId11"/>
    <p:sldId id="268" r:id="rId12"/>
    <p:sldId id="282" r:id="rId13"/>
    <p:sldId id="323" r:id="rId14"/>
    <p:sldId id="294" r:id="rId15"/>
    <p:sldId id="333" r:id="rId16"/>
    <p:sldId id="334" r:id="rId17"/>
    <p:sldId id="336" r:id="rId18"/>
    <p:sldId id="342" r:id="rId19"/>
    <p:sldId id="335" r:id="rId20"/>
    <p:sldId id="287" r:id="rId21"/>
    <p:sldId id="288" r:id="rId22"/>
    <p:sldId id="337" r:id="rId23"/>
    <p:sldId id="338" r:id="rId24"/>
    <p:sldId id="340" r:id="rId25"/>
    <p:sldId id="341" r:id="rId26"/>
    <p:sldId id="271" r:id="rId27"/>
    <p:sldId id="320" r:id="rId28"/>
    <p:sldId id="347" r:id="rId29"/>
    <p:sldId id="312" r:id="rId30"/>
    <p:sldId id="313" r:id="rId31"/>
    <p:sldId id="274" r:id="rId32"/>
    <p:sldId id="273" r:id="rId33"/>
    <p:sldId id="319" r:id="rId34"/>
    <p:sldId id="284" r:id="rId35"/>
    <p:sldId id="289" r:id="rId36"/>
    <p:sldId id="283" r:id="rId37"/>
    <p:sldId id="345" r:id="rId38"/>
    <p:sldId id="275" r:id="rId39"/>
    <p:sldId id="330" r:id="rId40"/>
    <p:sldId id="349" r:id="rId41"/>
    <p:sldId id="286" r:id="rId42"/>
    <p:sldId id="306" r:id="rId43"/>
    <p:sldId id="296" r:id="rId44"/>
    <p:sldId id="297" r:id="rId45"/>
    <p:sldId id="299" r:id="rId46"/>
    <p:sldId id="329" r:id="rId47"/>
    <p:sldId id="311" r:id="rId48"/>
    <p:sldId id="277" r:id="rId49"/>
    <p:sldId id="346" r:id="rId50"/>
    <p:sldId id="348" r:id="rId51"/>
    <p:sldId id="331" r:id="rId52"/>
    <p:sldId id="343" r:id="rId53"/>
    <p:sldId id="321" r:id="rId54"/>
    <p:sldId id="344" r:id="rId55"/>
    <p:sldId id="307" r:id="rId56"/>
    <p:sldId id="308" r:id="rId5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4715" autoAdjust="0"/>
  </p:normalViewPr>
  <p:slideViewPr>
    <p:cSldViewPr snapToGrid="0">
      <p:cViewPr varScale="1">
        <p:scale>
          <a:sx n="61" d="100"/>
          <a:sy n="61" d="100"/>
        </p:scale>
        <p:origin x="107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578CE1-0850-4182-B20E-B57FBA775774}" type="datetimeFigureOut">
              <a:rPr lang="en-US" smtClean="0"/>
              <a:t>9/5/2023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CCB80B-4D3F-4888-A853-14DA1BDF7D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6958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CCB80B-4D3F-4888-A853-14DA1BDF7D6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2765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CCB80B-4D3F-4888-A853-14DA1BDF7D6F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0608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tx2">
                  <a:lumMod val="75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68233A7F-EE0C-4B1F-804E-D017356F9D20}" type="datetimeFigureOut">
              <a:rPr lang="en-US" smtClean="0"/>
              <a:t>9/5/2023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84C2F096-F5C5-4875-87B6-EAB80451304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74666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33A7F-EE0C-4B1F-804E-D017356F9D20}" type="datetimeFigureOut">
              <a:rPr lang="en-US" smtClean="0"/>
              <a:t>9/5/2023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2F096-F5C5-4875-87B6-EAB80451304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22563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33A7F-EE0C-4B1F-804E-D017356F9D20}" type="datetimeFigureOut">
              <a:rPr lang="en-US" smtClean="0"/>
              <a:t>9/5/2023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2F096-F5C5-4875-87B6-EAB80451304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52112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33A7F-EE0C-4B1F-804E-D017356F9D20}" type="datetimeFigureOut">
              <a:rPr lang="en-US" smtClean="0"/>
              <a:t>9/5/2023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2F096-F5C5-4875-87B6-EAB80451304E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6750784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33A7F-EE0C-4B1F-804E-D017356F9D20}" type="datetimeFigureOut">
              <a:rPr lang="en-US" smtClean="0"/>
              <a:t>9/5/2023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2F096-F5C5-4875-87B6-EAB80451304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33994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33A7F-EE0C-4B1F-804E-D017356F9D20}" type="datetimeFigureOut">
              <a:rPr lang="en-US" smtClean="0"/>
              <a:t>9/5/2023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2F096-F5C5-4875-87B6-EAB80451304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48852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33A7F-EE0C-4B1F-804E-D017356F9D20}" type="datetimeFigureOut">
              <a:rPr lang="en-US" smtClean="0"/>
              <a:t>9/5/2023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2F096-F5C5-4875-87B6-EAB80451304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81241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33A7F-EE0C-4B1F-804E-D017356F9D20}" type="datetimeFigureOut">
              <a:rPr lang="en-US" smtClean="0"/>
              <a:t>9/5/2023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2F096-F5C5-4875-87B6-EAB80451304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14582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33A7F-EE0C-4B1F-804E-D017356F9D20}" type="datetimeFigureOut">
              <a:rPr lang="en-US" smtClean="0"/>
              <a:t>9/5/2023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2F096-F5C5-4875-87B6-EAB80451304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34267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33A7F-EE0C-4B1F-804E-D017356F9D20}" type="datetimeFigureOut">
              <a:rPr lang="en-US" smtClean="0"/>
              <a:t>9/5/2023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2F096-F5C5-4875-87B6-EAB80451304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21643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33A7F-EE0C-4B1F-804E-D017356F9D20}" type="datetimeFigureOut">
              <a:rPr lang="en-US" smtClean="0"/>
              <a:t>9/5/2023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2F096-F5C5-4875-87B6-EAB80451304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39613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33A7F-EE0C-4B1F-804E-D017356F9D20}" type="datetimeFigureOut">
              <a:rPr lang="en-US" smtClean="0"/>
              <a:t>9/5/2023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2F096-F5C5-4875-87B6-EAB80451304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31239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33A7F-EE0C-4B1F-804E-D017356F9D20}" type="datetimeFigureOut">
              <a:rPr lang="en-US" smtClean="0"/>
              <a:t>9/5/2023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2F096-F5C5-4875-87B6-EAB80451304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12251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33A7F-EE0C-4B1F-804E-D017356F9D20}" type="datetimeFigureOut">
              <a:rPr lang="en-US" smtClean="0"/>
              <a:t>9/5/2023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2F096-F5C5-4875-87B6-EAB80451304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81587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33A7F-EE0C-4B1F-804E-D017356F9D20}" type="datetimeFigureOut">
              <a:rPr lang="en-US" smtClean="0"/>
              <a:t>9/5/2023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2F096-F5C5-4875-87B6-EAB80451304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15688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33A7F-EE0C-4B1F-804E-D017356F9D20}" type="datetimeFigureOut">
              <a:rPr lang="en-US" smtClean="0"/>
              <a:t>9/5/2023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2F096-F5C5-4875-87B6-EAB80451304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91734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33A7F-EE0C-4B1F-804E-D017356F9D20}" type="datetimeFigureOut">
              <a:rPr lang="en-US" smtClean="0"/>
              <a:t>9/5/2023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2F096-F5C5-4875-87B6-EAB80451304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30805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3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microsoft.com/office/2007/relationships/hdphoto" Target="../media/hdphoto1.wdp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artisticLightScreen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1">
            <a:alphaModFix amt="30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  <a:gradFill flip="none" rotWithShape="1">
            <a:gsLst>
              <a:gs pos="0">
                <a:schemeClr val="tx2"/>
              </a:gs>
              <a:gs pos="100000">
                <a:schemeClr val="tx2">
                  <a:lumMod val="50000"/>
                </a:schemeClr>
              </a:gs>
            </a:gsLst>
            <a:lin ang="5400000" scaled="0"/>
            <a:tileRect/>
          </a:gradFill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pFill/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pFill/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233A7F-EE0C-4B1F-804E-D017356F9D20}" type="datetimeFigureOut">
              <a:rPr lang="en-US" smtClean="0"/>
              <a:t>9/5/2023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C2F096-F5C5-4875-87B6-EAB80451304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122936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fi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fi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fif"/><Relationship Id="rId2" Type="http://schemas.openxmlformats.org/officeDocument/2006/relationships/image" Target="../media/image57.jfif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fif"/><Relationship Id="rId2" Type="http://schemas.openxmlformats.org/officeDocument/2006/relationships/image" Target="../media/image59.jf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fi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8BA2CF0-E73A-7A75-4876-3D482B6A74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016" b="3716"/>
          <a:stretch/>
        </p:blipFill>
        <p:spPr>
          <a:xfrm>
            <a:off x="1370209" y="0"/>
            <a:ext cx="9400365" cy="6858000"/>
          </a:xfrm>
        </p:spPr>
      </p:pic>
    </p:spTree>
    <p:extLst>
      <p:ext uri="{BB962C8B-B14F-4D97-AF65-F5344CB8AC3E}">
        <p14:creationId xmlns:p14="http://schemas.microsoft.com/office/powerpoint/2010/main" val="6692999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80FB2C0-4E10-6425-407C-2D5911AEB97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07690"/>
            <a:ext cx="5846089" cy="409369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A40AF2A-9D60-93B9-2C10-CB4026F990E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33546" y="1939159"/>
            <a:ext cx="6558454" cy="4918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6162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9C1F285-6866-52BF-113E-DE27FC2D0A6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76" t="4947" r="1" b="15166"/>
          <a:stretch/>
        </p:blipFill>
        <p:spPr>
          <a:xfrm>
            <a:off x="441433" y="0"/>
            <a:ext cx="11225050" cy="6812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0290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6C246CE-5839-8610-EF02-2D28D4ABBF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0574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F7AACAF-38F3-A780-77C5-97CD9E7914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097" y="55179"/>
            <a:ext cx="11995806" cy="6747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8790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9408DF-A034-0AE2-2949-BDA607A632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5669" y="157655"/>
            <a:ext cx="11340662" cy="2176751"/>
          </a:xfrm>
        </p:spPr>
        <p:txBody>
          <a:bodyPr>
            <a:noAutofit/>
          </a:bodyPr>
          <a:lstStyle/>
          <a:p>
            <a:r>
              <a:rPr lang="ro-RO" sz="28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</a:t>
            </a:r>
            <a:r>
              <a:rPr lang="en-US" sz="2800" b="1" cap="none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roiectul</a:t>
            </a:r>
            <a:r>
              <a:rPr lang="en-US" sz="2800" b="1" cap="none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” </a:t>
            </a:r>
            <a:r>
              <a:rPr lang="ro-RO" sz="2800" b="1" cap="none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</a:t>
            </a:r>
            <a:r>
              <a:rPr lang="en-US" sz="2800" b="1" cap="none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chiziția</a:t>
            </a:r>
            <a:r>
              <a:rPr lang="en-US" sz="2800" b="1" cap="none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de </a:t>
            </a:r>
            <a:r>
              <a:rPr lang="en-US" sz="2800" b="1" cap="none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echipamente</a:t>
            </a:r>
            <a:r>
              <a:rPr lang="en-US" sz="2800" b="1" cap="none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cap="none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școlare</a:t>
            </a:r>
            <a:r>
              <a:rPr lang="en-US" sz="2800" b="1" cap="none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cap="none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pentru</a:t>
            </a:r>
            <a:r>
              <a:rPr lang="en-US" sz="2800" b="1" cap="none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cap="none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susținerea</a:t>
            </a:r>
            <a:r>
              <a:rPr lang="en-US" sz="2800" b="1" cap="none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cap="none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învățământului</a:t>
            </a:r>
            <a:r>
              <a:rPr lang="en-US" sz="2800" b="1" cap="none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cap="none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preuniversitar</a:t>
            </a:r>
            <a:r>
              <a:rPr lang="en-US" sz="2800" b="1" cap="none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din </a:t>
            </a:r>
            <a:r>
              <a:rPr lang="en-US" sz="2800" b="1" cap="none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localitatea</a:t>
            </a:r>
            <a:r>
              <a:rPr lang="en-US" sz="2800" b="1" cap="none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Mihai </a:t>
            </a:r>
            <a:r>
              <a:rPr lang="en-US" sz="2800" b="1" cap="none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Viteazu</a:t>
            </a:r>
            <a:r>
              <a:rPr lang="en-US" sz="2800" b="1" cap="none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” , </a:t>
            </a:r>
            <a:r>
              <a:rPr lang="ro-RO" sz="2800" b="1" cap="none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</a:t>
            </a:r>
            <a:r>
              <a:rPr lang="en-US" sz="2800" b="1" cap="none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roiect</a:t>
            </a:r>
            <a:r>
              <a:rPr lang="ro-RO" sz="2800" b="1" cap="none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cap="none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cofinanțat</a:t>
            </a:r>
            <a:r>
              <a:rPr lang="en-US" sz="2800" b="1" cap="none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din </a:t>
            </a:r>
            <a:r>
              <a:rPr lang="en-US" sz="2800" b="1" cap="none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Fondul</a:t>
            </a:r>
            <a:r>
              <a:rPr lang="en-US" sz="2800" b="1" cap="none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European De </a:t>
            </a:r>
            <a:r>
              <a:rPr lang="en-US" sz="2800" b="1" cap="none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Dezvoltare</a:t>
            </a:r>
            <a:r>
              <a:rPr lang="en-US" sz="2800" b="1" cap="none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cap="none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Regională</a:t>
            </a:r>
            <a:r>
              <a:rPr lang="en-US" sz="2800" b="1" cap="none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</a:t>
            </a:r>
            <a:r>
              <a:rPr lang="en-US" sz="2800" b="1" cap="none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în</a:t>
            </a:r>
            <a:r>
              <a:rPr lang="en-US" sz="2800" b="1" cap="none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cap="none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colaborare</a:t>
            </a:r>
            <a:r>
              <a:rPr lang="en-US" sz="2800" b="1" cap="none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cu </a:t>
            </a:r>
            <a:r>
              <a:rPr lang="en-US" sz="2800" b="1" cap="none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Primăria</a:t>
            </a:r>
            <a:r>
              <a:rPr lang="en-US" sz="2800" b="1" cap="none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Mihai </a:t>
            </a:r>
            <a:r>
              <a:rPr lang="en-US" sz="2800" b="1" cap="none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Viteazu</a:t>
            </a:r>
            <a:r>
              <a:rPr lang="ro-RO" sz="2800" b="1" cap="none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5E2F5C2-1821-CAF1-3A8E-CA18C22EE9B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2035" y="2119882"/>
            <a:ext cx="8128710" cy="4580463"/>
          </a:xfrm>
        </p:spPr>
      </p:pic>
    </p:spTree>
    <p:extLst>
      <p:ext uri="{BB962C8B-B14F-4D97-AF65-F5344CB8AC3E}">
        <p14:creationId xmlns:p14="http://schemas.microsoft.com/office/powerpoint/2010/main" val="37817235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86C21B-CB5A-34CA-71D7-221B5A2EA5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1567"/>
            <a:ext cx="11749911" cy="982444"/>
          </a:xfrm>
        </p:spPr>
        <p:txBody>
          <a:bodyPr>
            <a:normAutofit fontScale="92500" lnSpcReduction="10000"/>
          </a:bodyPr>
          <a:lstStyle/>
          <a:p>
            <a:r>
              <a:rPr lang="ro-RO" sz="2800" b="1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Programul ” After School” program  finanțat de Consiliul local Mihai Viteazu</a:t>
            </a:r>
            <a:endParaRPr lang="en-US" sz="2800" b="1" kern="1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pic>
        <p:nvPicPr>
          <p:cNvPr id="3074" name="Picture 2" descr="Nu este disponibilă nicio descriere pentru fotografie.">
            <a:extLst>
              <a:ext uri="{FF2B5EF4-FFF2-40B4-BE49-F238E27FC236}">
                <a16:creationId xmlns:a16="http://schemas.microsoft.com/office/drawing/2014/main" id="{D07D1087-CEDA-776F-DBEA-F2422B6035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972" y="920530"/>
            <a:ext cx="4418945" cy="5891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Nu este disponibilă nicio descriere pentru fotografie.">
            <a:extLst>
              <a:ext uri="{FF2B5EF4-FFF2-40B4-BE49-F238E27FC236}">
                <a16:creationId xmlns:a16="http://schemas.microsoft.com/office/drawing/2014/main" id="{0C1FE0D7-A399-6FA4-36FD-3EBE9825A0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6469" y="766377"/>
            <a:ext cx="4534559" cy="6046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21609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44090B-1A5F-4DEE-2288-E47EB6C190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331" y="1"/>
            <a:ext cx="10321159" cy="835572"/>
          </a:xfrm>
        </p:spPr>
        <p:txBody>
          <a:bodyPr>
            <a:noAutofit/>
          </a:bodyPr>
          <a:lstStyle/>
          <a:p>
            <a:r>
              <a:rPr lang="ro-RO" sz="4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</a:t>
            </a:r>
            <a:r>
              <a:rPr lang="ro-RO" sz="4800" b="1" cap="none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roiectul</a:t>
            </a:r>
            <a:r>
              <a:rPr lang="ro-RO" sz="4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POCU  ”A</a:t>
            </a:r>
            <a:r>
              <a:rPr lang="ro-RO" sz="4800" b="1" cap="none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lteducation</a:t>
            </a:r>
            <a:r>
              <a:rPr lang="ro-RO" sz="4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” </a:t>
            </a:r>
            <a:endParaRPr lang="en-US" sz="4800" b="1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2C9B8EB-5440-AFAE-3FCC-BA2E727957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875" y="709448"/>
            <a:ext cx="8198069" cy="6148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2593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AD4CECF-E84C-FBA8-1C29-9FFADE1A87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31" r="13208"/>
          <a:stretch/>
        </p:blipFill>
        <p:spPr>
          <a:xfrm>
            <a:off x="204952" y="-1"/>
            <a:ext cx="11987048" cy="6954991"/>
          </a:xfrm>
        </p:spPr>
      </p:pic>
    </p:spTree>
    <p:extLst>
      <p:ext uri="{BB962C8B-B14F-4D97-AF65-F5344CB8AC3E}">
        <p14:creationId xmlns:p14="http://schemas.microsoft.com/office/powerpoint/2010/main" val="19566429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D0D4ED5-8F4A-A6B2-8D23-D4A1090C71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8759" y="0"/>
            <a:ext cx="5833241" cy="439208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E0A18D3-E63F-EC61-9A82-46EBB017B0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81503"/>
            <a:ext cx="6745482" cy="507649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406770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2DEF53-8FAF-0E5E-C77B-BE8D4FC31A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8447" y="-38238"/>
            <a:ext cx="9905998" cy="1478570"/>
          </a:xfrm>
        </p:spPr>
        <p:txBody>
          <a:bodyPr>
            <a:normAutofit fontScale="90000"/>
          </a:bodyPr>
          <a:lstStyle/>
          <a:p>
            <a:r>
              <a:rPr lang="ro-RO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Pentru elevii cu părinții plecați în străinătate s-a derulat proiectul ” Împreună” 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8194" name="Picture 2" descr="Nu este disponibilă nicio descriere pentru fotografie.">
            <a:extLst>
              <a:ext uri="{FF2B5EF4-FFF2-40B4-BE49-F238E27FC236}">
                <a16:creationId xmlns:a16="http://schemas.microsoft.com/office/drawing/2014/main" id="{5491A5AF-D428-F0B7-10A4-FBBFE8F873D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947" y="1781502"/>
            <a:ext cx="6378211" cy="4783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Nu este disponibilă nicio descriere pentru fotografie.">
            <a:extLst>
              <a:ext uri="{FF2B5EF4-FFF2-40B4-BE49-F238E27FC236}">
                <a16:creationId xmlns:a16="http://schemas.microsoft.com/office/drawing/2014/main" id="{55562350-9EE0-95C9-4E71-C5A1595064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5" t="1149" r="-1635" b="24138"/>
          <a:stretch/>
        </p:blipFill>
        <p:spPr bwMode="auto">
          <a:xfrm>
            <a:off x="7457091" y="955526"/>
            <a:ext cx="4351448" cy="5779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58461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A315941-A609-7846-441C-5C1C9CC44C6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9313" y="126124"/>
            <a:ext cx="11733374" cy="6605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0937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82D0DE-A657-35C5-08C6-DD4F89C7A2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377" y="188574"/>
            <a:ext cx="11554623" cy="742203"/>
          </a:xfrm>
        </p:spPr>
        <p:txBody>
          <a:bodyPr>
            <a:noAutofit/>
          </a:bodyPr>
          <a:lstStyle/>
          <a:p>
            <a:r>
              <a:rPr lang="ro-RO" sz="4000" b="1" cap="none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Programul ”Trec la gimnaziu”, activități învățător-profesor, clasa a IV-a</a:t>
            </a:r>
            <a:endParaRPr lang="en-US" sz="4000" b="1" cap="none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5EC019C-2AB4-DB04-618A-01FF8D919A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55090" y="1246973"/>
            <a:ext cx="8518446" cy="5611027"/>
          </a:xfrm>
        </p:spPr>
      </p:pic>
    </p:spTree>
    <p:extLst>
      <p:ext uri="{BB962C8B-B14F-4D97-AF65-F5344CB8AC3E}">
        <p14:creationId xmlns:p14="http://schemas.microsoft.com/office/powerpoint/2010/main" val="4428430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D6FB270-D0CB-34D9-E080-453F5A2CA9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6090535" cy="5025881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72323F3-5AAA-E01A-952F-6BAA488C4D8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358"/>
          <a:stretch/>
        </p:blipFill>
        <p:spPr>
          <a:xfrm>
            <a:off x="6090534" y="2664372"/>
            <a:ext cx="6101466" cy="419362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F221943-C706-B8AC-5A8F-147737549E28}"/>
              </a:ext>
            </a:extLst>
          </p:cNvPr>
          <p:cNvSpPr txBox="1">
            <a:spLocks/>
          </p:cNvSpPr>
          <p:nvPr/>
        </p:nvSpPr>
        <p:spPr>
          <a:xfrm>
            <a:off x="6274677" y="0"/>
            <a:ext cx="5917324" cy="250671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o-RO" b="1" dirty="0">
                <a:solidFill>
                  <a:schemeClr val="bg1"/>
                </a:solidFill>
                <a:latin typeface="+mn-lt"/>
              </a:rPr>
              <a:t>Ore de Istorie, Geografie, Limba și literatura română susținute de profesori</a:t>
            </a:r>
            <a:endParaRPr lang="en-US" b="1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782438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D927B923-AD79-9C75-C34D-DA49B34A74F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04952" y="0"/>
            <a:ext cx="12107917" cy="147796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o-RO" sz="3200" b="1" cap="none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</a:t>
            </a:r>
            <a:r>
              <a:rPr lang="ro-RO" sz="3200" b="1" cap="none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roiectul”</a:t>
            </a:r>
            <a:r>
              <a:rPr lang="ro-RO" sz="3200" b="1" cap="none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</a:t>
            </a:r>
            <a:r>
              <a:rPr lang="pt-BR" sz="3200" b="1" cap="none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ezvoltarea de deprinderi digitale”,</a:t>
            </a:r>
            <a:r>
              <a:rPr lang="ro-RO" sz="3200" b="1" cap="none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pt-BR" sz="3200" b="1" cap="none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proiect finanța</a:t>
            </a:r>
            <a:r>
              <a:rPr lang="ro-RO" sz="3200" b="1" cap="none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</a:t>
            </a:r>
            <a:r>
              <a:rPr lang="pt-BR" sz="3200" b="1" cap="none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în cadrul programului START ONG</a:t>
            </a:r>
            <a:r>
              <a:rPr lang="ro-RO" sz="3200" b="1" cap="none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pt-BR" sz="3200" b="1" cap="none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lansat de Kaufland România și implementat de Asociația Act For Tomorrow</a:t>
            </a:r>
            <a:r>
              <a:rPr lang="pt-BR" sz="32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3200" b="1" cap="none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Nu este disponibilă nicio descriere pentru fotografie.">
            <a:extLst>
              <a:ext uri="{FF2B5EF4-FFF2-40B4-BE49-F238E27FC236}">
                <a16:creationId xmlns:a16="http://schemas.microsoft.com/office/drawing/2014/main" id="{A2446D34-1AF5-55AC-6B2E-8275398F37F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77963"/>
            <a:ext cx="6095999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Nu este disponibilă nicio descriere pentru fotografie.">
            <a:extLst>
              <a:ext uri="{FF2B5EF4-FFF2-40B4-BE49-F238E27FC236}">
                <a16:creationId xmlns:a16="http://schemas.microsoft.com/office/drawing/2014/main" id="{6D7E2152-FEB3-165B-67AC-EEF4D1FBEB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8" y="2286000"/>
            <a:ext cx="6096001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11284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u este disponibilă nicio descriere pentru fotografie.">
            <a:extLst>
              <a:ext uri="{FF2B5EF4-FFF2-40B4-BE49-F238E27FC236}">
                <a16:creationId xmlns:a16="http://schemas.microsoft.com/office/drawing/2014/main" id="{EFFE6FE2-FCAE-5755-E663-A9E2C9520B7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10359"/>
            <a:ext cx="5192111" cy="6922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Nu este disponibilă nicio descriere pentru fotografie.">
            <a:extLst>
              <a:ext uri="{FF2B5EF4-FFF2-40B4-BE49-F238E27FC236}">
                <a16:creationId xmlns:a16="http://schemas.microsoft.com/office/drawing/2014/main" id="{02456474-D8C4-3DE5-3665-B19AAC45FC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2111" y="1659321"/>
            <a:ext cx="6963103" cy="5222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853478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4EBED2-75F8-EBE9-8699-E3113C4CBA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2152" y="50959"/>
            <a:ext cx="10386847" cy="1478570"/>
          </a:xfrm>
        </p:spPr>
        <p:txBody>
          <a:bodyPr>
            <a:normAutofit/>
          </a:bodyPr>
          <a:lstStyle/>
          <a:p>
            <a:r>
              <a:rPr lang="ro-RO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ro-RO" sz="2800" b="1" cap="none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roiectul</a:t>
            </a:r>
            <a:r>
              <a:rPr lang="pt-BR" sz="28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”Clubul de film Mihai Viteazu”, </a:t>
            </a:r>
            <a:r>
              <a:rPr lang="ro-RO" sz="2800" b="1" cap="none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finanțat </a:t>
            </a:r>
            <a:r>
              <a:rPr lang="pt-BR" sz="2800" b="1" cap="none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în cadrul Programului START ONG lansat de Kaufland România și implementat de Asociația Act For Tomorrow</a:t>
            </a:r>
            <a:r>
              <a:rPr lang="pt-BR" sz="28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Ar putea fi o imagine cu 8 persoane, persoane studiind şi text">
            <a:extLst>
              <a:ext uri="{FF2B5EF4-FFF2-40B4-BE49-F238E27FC236}">
                <a16:creationId xmlns:a16="http://schemas.microsoft.com/office/drawing/2014/main" id="{A5C3D50B-2505-B505-3F89-D6E8A584937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152" y="1669974"/>
            <a:ext cx="5137067" cy="5137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r putea fi o imagine cu 9 persoane, copil şi text">
            <a:extLst>
              <a:ext uri="{FF2B5EF4-FFF2-40B4-BE49-F238E27FC236}">
                <a16:creationId xmlns:a16="http://schemas.microsoft.com/office/drawing/2014/main" id="{44ADC75D-896D-3317-E8C1-DC0E7196CB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8815" y="1558849"/>
            <a:ext cx="5248192" cy="5248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914135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Ar putea fi o imagine cu 9 persoane, persoane studiind şi text">
            <a:extLst>
              <a:ext uri="{FF2B5EF4-FFF2-40B4-BE49-F238E27FC236}">
                <a16:creationId xmlns:a16="http://schemas.microsoft.com/office/drawing/2014/main" id="{4FA758AA-E9EA-3C48-C03F-83911E8BDE8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849006" cy="5849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Ar putea fi o imagine cu 9 persoane şi text">
            <a:extLst>
              <a:ext uri="{FF2B5EF4-FFF2-40B4-BE49-F238E27FC236}">
                <a16:creationId xmlns:a16="http://schemas.microsoft.com/office/drawing/2014/main" id="{F481A3A1-254A-D698-CD8B-C082B1D32E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8498" y="504497"/>
            <a:ext cx="6353502" cy="6353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151939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35C0F2B-394A-853F-0E1A-637D644D676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13527"/>
            <a:ext cx="5561428" cy="417107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3514394-CE71-AA09-82C5-713CD47A349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05160" y="1842870"/>
            <a:ext cx="6686840" cy="501513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684DB2E1-694D-AF40-DC8F-84165325B99D}"/>
              </a:ext>
            </a:extLst>
          </p:cNvPr>
          <p:cNvSpPr txBox="1">
            <a:spLocks/>
          </p:cNvSpPr>
          <p:nvPr/>
        </p:nvSpPr>
        <p:spPr>
          <a:xfrm>
            <a:off x="714521" y="27971"/>
            <a:ext cx="10762957" cy="157111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o-RO" b="1" dirty="0">
                <a:solidFill>
                  <a:schemeClr val="bg1"/>
                </a:solidFill>
                <a:latin typeface="+mn-lt"/>
              </a:rPr>
              <a:t>” Citește-mi o sută de povești!”- Ovidiu.ro</a:t>
            </a:r>
            <a:endParaRPr lang="en-US" b="1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5008240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r putea fi o imagine cu interior şi text care spune „DE LECTU S”">
            <a:extLst>
              <a:ext uri="{FF2B5EF4-FFF2-40B4-BE49-F238E27FC236}">
                <a16:creationId xmlns:a16="http://schemas.microsoft.com/office/drawing/2014/main" id="{969EA3BC-4A1D-3064-1AAC-559F7C863E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35117" y="0"/>
            <a:ext cx="9080938" cy="6810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083610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Nu este disponibilă nicio descriere pentru fotografie.">
            <a:extLst>
              <a:ext uri="{FF2B5EF4-FFF2-40B4-BE49-F238E27FC236}">
                <a16:creationId xmlns:a16="http://schemas.microsoft.com/office/drawing/2014/main" id="{ABDAAF3B-44DE-DD47-FD92-6B4A76C0FBF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055" y="0"/>
            <a:ext cx="9207062" cy="6905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822786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83A7C9-6546-007A-DF38-C51DF3C4B5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6055" y="365125"/>
            <a:ext cx="5407855" cy="633681"/>
          </a:xfrm>
        </p:spPr>
        <p:txBody>
          <a:bodyPr>
            <a:normAutofit fontScale="90000"/>
          </a:bodyPr>
          <a:lstStyle/>
          <a:p>
            <a:r>
              <a:rPr lang="ro-RO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Activități cu părinții</a:t>
            </a:r>
            <a:endParaRPr lang="en-US" b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3F8978C-3851-3E59-4957-0C68810052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804"/>
          <a:stretch/>
        </p:blipFill>
        <p:spPr>
          <a:xfrm>
            <a:off x="178670" y="998806"/>
            <a:ext cx="6067385" cy="3699804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ABC55AF-8633-9BBA-083A-8AB2DEE7A6B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6055" y="2321169"/>
            <a:ext cx="6049108" cy="4536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4437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8168CA-B954-453F-26AC-09EE64ED73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27834" y="409903"/>
            <a:ext cx="5966323" cy="1363392"/>
          </a:xfrm>
        </p:spPr>
        <p:txBody>
          <a:bodyPr>
            <a:normAutofit/>
          </a:bodyPr>
          <a:lstStyle/>
          <a:p>
            <a:r>
              <a:rPr lang="ro-RO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școală bine dotată</a:t>
            </a:r>
            <a:endParaRPr lang="en-US" b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9361078-1453-D5DF-0132-EC3A5621D5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1844" y="0"/>
            <a:ext cx="5798157" cy="4351338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AA8DC29-A5E0-2336-AA15-286A9BD4FBB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76313" y="2017486"/>
            <a:ext cx="6454019" cy="4840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02060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3EC60E4-B47E-BB9B-467D-7DC65677B0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9268" y="921595"/>
            <a:ext cx="10793463" cy="5936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29625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7F0AB9-3C1B-DE93-CBC8-356DA1DACA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3845" y="845097"/>
            <a:ext cx="11963400" cy="1325563"/>
          </a:xfrm>
        </p:spPr>
        <p:txBody>
          <a:bodyPr>
            <a:noAutofit/>
          </a:bodyPr>
          <a:lstStyle/>
          <a:p>
            <a:r>
              <a:rPr lang="en-US" sz="3600" b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Colaborăm</a:t>
            </a:r>
            <a:r>
              <a:rPr lang="en-US" sz="36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anual</a:t>
            </a:r>
            <a:r>
              <a:rPr lang="en-US" sz="36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cu "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Asociația</a:t>
            </a:r>
            <a:r>
              <a:rPr lang="en-US" sz="36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Rotary Turda",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în</a:t>
            </a:r>
            <a:r>
              <a:rPr lang="en-US" sz="36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cadrul</a:t>
            </a:r>
            <a:r>
              <a:rPr lang="en-US" sz="36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proiectului</a:t>
            </a:r>
            <a:r>
              <a:rPr lang="en-US" sz="36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"Rotary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te</a:t>
            </a:r>
            <a:r>
              <a:rPr lang="en-US" sz="36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trimite</a:t>
            </a:r>
            <a:r>
              <a:rPr lang="en-US" sz="36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la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școală</a:t>
            </a:r>
            <a:r>
              <a:rPr lang="en-US" sz="36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"</a:t>
            </a: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8EC6B7C-1601-AD97-01F9-F1F3560655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0654" y="2287951"/>
            <a:ext cx="7918053" cy="4459690"/>
          </a:xfrm>
        </p:spPr>
      </p:pic>
    </p:spTree>
    <p:extLst>
      <p:ext uri="{BB962C8B-B14F-4D97-AF65-F5344CB8AC3E}">
        <p14:creationId xmlns:p14="http://schemas.microsoft.com/office/powerpoint/2010/main" val="63895278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C212FE-891F-5943-5C5D-187A271F46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263" y="468942"/>
            <a:ext cx="11428302" cy="189186"/>
          </a:xfrm>
        </p:spPr>
        <p:txBody>
          <a:bodyPr>
            <a:noAutofit/>
          </a:bodyPr>
          <a:lstStyle/>
          <a:p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Activități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de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voluntariat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și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strângere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de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fonduri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pentru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copiii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aflați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în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dificultate</a:t>
            </a:r>
            <a:endParaRPr lang="en-US" sz="2800" b="1" dirty="0">
              <a:solidFill>
                <a:schemeClr val="bg1"/>
              </a:solidFill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145A9DA-ED33-BDCD-A3E3-BFDB99499A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8095" y="1033908"/>
            <a:ext cx="10344961" cy="5824092"/>
          </a:xfrm>
        </p:spPr>
      </p:pic>
    </p:spTree>
    <p:extLst>
      <p:ext uri="{BB962C8B-B14F-4D97-AF65-F5344CB8AC3E}">
        <p14:creationId xmlns:p14="http://schemas.microsoft.com/office/powerpoint/2010/main" val="45591009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125B7AC-CC73-BB22-23A5-94A28DE0F65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7804"/>
          <a:stretch/>
        </p:blipFill>
        <p:spPr>
          <a:xfrm>
            <a:off x="74632" y="-282985"/>
            <a:ext cx="6021368" cy="3711985"/>
          </a:xfrm>
        </p:spPr>
      </p:pic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D055F847-8290-7389-F575-679E777C961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35062" y="2341974"/>
            <a:ext cx="7482306" cy="4516026"/>
          </a:xfrm>
        </p:spPr>
      </p:pic>
    </p:spTree>
    <p:extLst>
      <p:ext uri="{BB962C8B-B14F-4D97-AF65-F5344CB8AC3E}">
        <p14:creationId xmlns:p14="http://schemas.microsoft.com/office/powerpoint/2010/main" val="196168699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AF45024-C3CC-945D-732D-23FE46A8C7E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728" y="2546887"/>
            <a:ext cx="7002932" cy="39459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34B4572-6D89-EE40-B207-0DE95F30EF2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3333"/>
          <a:stretch/>
        </p:blipFill>
        <p:spPr>
          <a:xfrm>
            <a:off x="7002932" y="914400"/>
            <a:ext cx="5143500" cy="59436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0BD453FA-118F-6743-039A-343FC50BFC37}"/>
              </a:ext>
            </a:extLst>
          </p:cNvPr>
          <p:cNvSpPr txBox="1">
            <a:spLocks/>
          </p:cNvSpPr>
          <p:nvPr/>
        </p:nvSpPr>
        <p:spPr>
          <a:xfrm>
            <a:off x="379828" y="932684"/>
            <a:ext cx="6386732" cy="54927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o-RO" sz="32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Cadouri pentru copii- 1 iunie, Crăciun, Paști de la Primărie </a:t>
            </a:r>
            <a:endParaRPr 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67697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FFD9C52-40EB-C857-3E99-964741DB21B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264"/>
          <a:stretch/>
        </p:blipFill>
        <p:spPr>
          <a:xfrm>
            <a:off x="656896" y="0"/>
            <a:ext cx="103047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60571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7C52CC4-7C83-458F-8E47-DEA4D700B1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581" y="1087325"/>
            <a:ext cx="11930838" cy="5377033"/>
          </a:xfrm>
        </p:spPr>
      </p:pic>
      <p:sp>
        <p:nvSpPr>
          <p:cNvPr id="2" name="Tittel 3">
            <a:extLst>
              <a:ext uri="{FF2B5EF4-FFF2-40B4-BE49-F238E27FC236}">
                <a16:creationId xmlns:a16="http://schemas.microsoft.com/office/drawing/2014/main" id="{17F7ED16-5528-90D2-617E-71B0287A2CA8}"/>
              </a:ext>
            </a:extLst>
          </p:cNvPr>
          <p:cNvSpPr txBox="1">
            <a:spLocks/>
          </p:cNvSpPr>
          <p:nvPr/>
        </p:nvSpPr>
        <p:spPr>
          <a:xfrm>
            <a:off x="851339" y="0"/>
            <a:ext cx="11340662" cy="7278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o-RO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Colaborăm cu biserica </a:t>
            </a:r>
            <a:endParaRPr lang="en-GB" sz="4000" b="1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398821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Nu este disponibilă nicio descriere pentru fotografie.">
            <a:extLst>
              <a:ext uri="{FF2B5EF4-FFF2-40B4-BE49-F238E27FC236}">
                <a16:creationId xmlns:a16="http://schemas.microsoft.com/office/drawing/2014/main" id="{918962D0-B750-1561-55BC-3AA5C755655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472964"/>
            <a:ext cx="12228703" cy="5785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437116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D8BA7E8-BDBB-922B-A45D-4E1C381CD80C}"/>
              </a:ext>
            </a:extLst>
          </p:cNvPr>
          <p:cNvSpPr txBox="1"/>
          <p:nvPr/>
        </p:nvSpPr>
        <p:spPr>
          <a:xfrm>
            <a:off x="457201" y="0"/>
            <a:ext cx="1144620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o-RO" sz="3200" b="1" kern="0" spc="-25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</a:t>
            </a:r>
            <a:r>
              <a:rPr lang="ro-RO" sz="3200" b="1" kern="0" spc="-25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roiectului “Start în educaţie”, susținut de Fundaţia World Vision România şi finanțat de  Fundaţia OMV Petrom </a:t>
            </a:r>
            <a:endParaRPr lang="en-US" sz="3200" b="1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DBF9D03-7099-5F89-604A-5C7DFA4E3C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0276" y="1639612"/>
            <a:ext cx="6543127" cy="49073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16EAD86-75C3-067B-E5B0-9AD23EDD8E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169" y="1077218"/>
            <a:ext cx="4335587" cy="5780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64159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9ACCB20-68DD-8821-F6A2-2E65DC57FE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40979"/>
            <a:ext cx="6873764" cy="5155324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87502A8-5806-F875-4AAE-0F761E6FE5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3764" y="-232981"/>
            <a:ext cx="5318236" cy="7090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1490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6160670-DCD9-CFD5-7BDD-98F9D04719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7655" y="0"/>
            <a:ext cx="11870004" cy="6684579"/>
          </a:xfrm>
        </p:spPr>
      </p:pic>
    </p:spTree>
    <p:extLst>
      <p:ext uri="{BB962C8B-B14F-4D97-AF65-F5344CB8AC3E}">
        <p14:creationId xmlns:p14="http://schemas.microsoft.com/office/powerpoint/2010/main" val="114066199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1F3C1A-6A8F-E518-165B-D2066DD694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9410" y="1072054"/>
            <a:ext cx="5312980" cy="945931"/>
          </a:xfrm>
        </p:spPr>
        <p:txBody>
          <a:bodyPr>
            <a:normAutofit fontScale="90000"/>
          </a:bodyPr>
          <a:lstStyle/>
          <a:p>
            <a:r>
              <a:rPr lang="ro-RO" b="1" dirty="0">
                <a:solidFill>
                  <a:schemeClr val="bg1"/>
                </a:solidFill>
              </a:rPr>
              <a:t>Proiecte finanțate de către Consiliul Județean 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9218" name="Picture 2" descr="Nu este disponibilă nicio descriere pentru fotografie.">
            <a:extLst>
              <a:ext uri="{FF2B5EF4-FFF2-40B4-BE49-F238E27FC236}">
                <a16:creationId xmlns:a16="http://schemas.microsoft.com/office/drawing/2014/main" id="{7BF0ED81-4E3B-B98D-2450-BE5F40F0B7D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37" y="0"/>
            <a:ext cx="5906814" cy="4430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Ar putea fi o imagine cu 8 persoane, persoane în picioare, monument şi în aer liber">
            <a:extLst>
              <a:ext uri="{FF2B5EF4-FFF2-40B4-BE49-F238E27FC236}">
                <a16:creationId xmlns:a16="http://schemas.microsoft.com/office/drawing/2014/main" id="{00CB832B-B3C3-863A-F163-55EAFFAB7C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503"/>
          <a:stretch/>
        </p:blipFill>
        <p:spPr bwMode="auto">
          <a:xfrm>
            <a:off x="4898887" y="2790497"/>
            <a:ext cx="7279976" cy="4067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559089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9EF5DB-466B-F809-EAAD-D9BD1E527B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752" y="6226279"/>
            <a:ext cx="10515600" cy="675884"/>
          </a:xfrm>
        </p:spPr>
        <p:txBody>
          <a:bodyPr>
            <a:normAutofit/>
          </a:bodyPr>
          <a:lstStyle/>
          <a:p>
            <a:r>
              <a:rPr lang="ro-RO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Activități  extrașcolare</a:t>
            </a:r>
            <a:endParaRPr 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B4B8B28-74C9-8B83-6C3A-7720474B6C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53331"/>
            <a:ext cx="6689480" cy="5017110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162B697-052F-4211-C32D-BBA69F131F7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703" b="8567"/>
          <a:stretch/>
        </p:blipFill>
        <p:spPr>
          <a:xfrm>
            <a:off x="6689479" y="727806"/>
            <a:ext cx="5625461" cy="6130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19612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ABA4DF8-07C5-E49B-CBE9-C3A235283E1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1594" y="784481"/>
            <a:ext cx="7808811" cy="6073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04530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CE80AE4-B974-6324-A321-D9EE0B3D1F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071" y="925950"/>
            <a:ext cx="11919858" cy="5794376"/>
          </a:xfrm>
        </p:spPr>
      </p:pic>
      <p:sp>
        <p:nvSpPr>
          <p:cNvPr id="2" name="Tittel 3">
            <a:extLst>
              <a:ext uri="{FF2B5EF4-FFF2-40B4-BE49-F238E27FC236}">
                <a16:creationId xmlns:a16="http://schemas.microsoft.com/office/drawing/2014/main" id="{E84CE66A-2EA3-A861-E566-7827EF6F315F}"/>
              </a:ext>
            </a:extLst>
          </p:cNvPr>
          <p:cNvSpPr txBox="1">
            <a:spLocks/>
          </p:cNvSpPr>
          <p:nvPr/>
        </p:nvSpPr>
        <p:spPr>
          <a:xfrm>
            <a:off x="851339" y="315310"/>
            <a:ext cx="11340662" cy="4124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o-RO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„proiecte     e- twinning</a:t>
            </a:r>
            <a:endParaRPr lang="en-GB" sz="4000" b="1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29854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1975C07-D7B5-0783-C60D-3DF5C25BF22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96742"/>
            <a:ext cx="12192000" cy="5926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42715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ED3462A-F892-688F-23BE-A065CDE89E3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805"/>
          <a:stretch/>
        </p:blipFill>
        <p:spPr>
          <a:xfrm>
            <a:off x="7023" y="740978"/>
            <a:ext cx="12177954" cy="6117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88467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B7B5026-BC73-6072-3BA0-22DBD0291C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6422" r="23006" b="5363"/>
          <a:stretch/>
        </p:blipFill>
        <p:spPr>
          <a:xfrm>
            <a:off x="1135117" y="254495"/>
            <a:ext cx="9585435" cy="6748595"/>
          </a:xfrm>
        </p:spPr>
      </p:pic>
    </p:spTree>
    <p:extLst>
      <p:ext uri="{BB962C8B-B14F-4D97-AF65-F5344CB8AC3E}">
        <p14:creationId xmlns:p14="http://schemas.microsoft.com/office/powerpoint/2010/main" val="94170190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6792D7-4CA1-FFF2-D467-A99888BFDE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2243" y="325257"/>
            <a:ext cx="11826240" cy="675248"/>
          </a:xfrm>
        </p:spPr>
        <p:txBody>
          <a:bodyPr>
            <a:normAutofit fontScale="90000"/>
          </a:bodyPr>
          <a:lstStyle/>
          <a:p>
            <a:r>
              <a:rPr lang="ro-RO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Proiecte în colaborare cu Consiliul Județen</a:t>
            </a:r>
            <a:endParaRPr 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Ar putea fi o imagine cu 3 persoane, persoane în picioare şi interior">
            <a:extLst>
              <a:ext uri="{FF2B5EF4-FFF2-40B4-BE49-F238E27FC236}">
                <a16:creationId xmlns:a16="http://schemas.microsoft.com/office/drawing/2014/main" id="{364096EC-C392-A7D3-109C-5C317917057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3264"/>
          <a:stretch/>
        </p:blipFill>
        <p:spPr bwMode="auto">
          <a:xfrm>
            <a:off x="182880" y="1781503"/>
            <a:ext cx="11508082" cy="5210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649785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A370251A-F3AE-D09F-7F35-46E69C4AFC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51294"/>
            <a:ext cx="12192000" cy="788426"/>
          </a:xfrm>
        </p:spPr>
        <p:txBody>
          <a:bodyPr>
            <a:normAutofit fontScale="90000"/>
          </a:bodyPr>
          <a:lstStyle/>
          <a:p>
            <a:pPr algn="ctr"/>
            <a:r>
              <a:rPr lang="ro-RO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 Și la școală și acasă, numai hrană sănătoasă” –CJ Cluj și Inspectoratul Școlar Județean Cluj</a:t>
            </a:r>
            <a:endParaRPr 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BE378DC-D8B9-1AC4-7A80-A541EE9278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5535" y="1182563"/>
            <a:ext cx="10039967" cy="5653757"/>
          </a:xfrm>
        </p:spPr>
      </p:pic>
    </p:spTree>
    <p:extLst>
      <p:ext uri="{BB962C8B-B14F-4D97-AF65-F5344CB8AC3E}">
        <p14:creationId xmlns:p14="http://schemas.microsoft.com/office/powerpoint/2010/main" val="327154110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Nu este disponibilă nicio descriere pentru fotografie.">
            <a:extLst>
              <a:ext uri="{FF2B5EF4-FFF2-40B4-BE49-F238E27FC236}">
                <a16:creationId xmlns:a16="http://schemas.microsoft.com/office/drawing/2014/main" id="{BB733DDD-491A-1F92-E6F5-AD5B2A49D9E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478" y="0"/>
            <a:ext cx="3327481" cy="684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Nu este disponibilă nicio descriere pentru fotografie.">
            <a:extLst>
              <a:ext uri="{FF2B5EF4-FFF2-40B4-BE49-F238E27FC236}">
                <a16:creationId xmlns:a16="http://schemas.microsoft.com/office/drawing/2014/main" id="{6EAAC869-E8B9-544B-A677-2359A1FE88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0645" y="835573"/>
            <a:ext cx="7823192" cy="5867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51614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8520B27-2CA3-FD40-FA40-8C2B38F5E58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8730" y="191779"/>
            <a:ext cx="11366939" cy="6401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50388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Nu este disponibilă nicio descriere pentru fotografie.">
            <a:extLst>
              <a:ext uri="{FF2B5EF4-FFF2-40B4-BE49-F238E27FC236}">
                <a16:creationId xmlns:a16="http://schemas.microsoft.com/office/drawing/2014/main" id="{BEF35C3B-FAC9-8D91-3ECB-D55D97136E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5464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Nu este disponibilă nicio descriere pentru fotografie.">
            <a:extLst>
              <a:ext uri="{FF2B5EF4-FFF2-40B4-BE49-F238E27FC236}">
                <a16:creationId xmlns:a16="http://schemas.microsoft.com/office/drawing/2014/main" id="{A6E1D745-7FFB-5F57-4F09-D9E90B561D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036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664054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9B396C-5DB6-CD45-1E79-AFC054ADF9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7462" y="271676"/>
            <a:ext cx="10216055" cy="448282"/>
          </a:xfrm>
        </p:spPr>
        <p:txBody>
          <a:bodyPr>
            <a:normAutofit fontScale="90000"/>
          </a:bodyPr>
          <a:lstStyle/>
          <a:p>
            <a:r>
              <a:rPr lang="ro-RO" b="1" dirty="0">
                <a:solidFill>
                  <a:schemeClr val="bg1"/>
                </a:solidFill>
              </a:rPr>
              <a:t>Formația de dansuri populare  ”Fiii moților”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Ar putea fi o imagine cu 6 persoane, persoane dansând şi text">
            <a:extLst>
              <a:ext uri="{FF2B5EF4-FFF2-40B4-BE49-F238E27FC236}">
                <a16:creationId xmlns:a16="http://schemas.microsoft.com/office/drawing/2014/main" id="{BE1FEAAA-F462-2229-C9C8-2D15E5FFF6D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19958"/>
            <a:ext cx="6430407" cy="4829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r putea fi o imagine cu 5 persoane, boxă şi text">
            <a:extLst>
              <a:ext uri="{FF2B5EF4-FFF2-40B4-BE49-F238E27FC236}">
                <a16:creationId xmlns:a16="http://schemas.microsoft.com/office/drawing/2014/main" id="{84700A75-DBCF-E81A-7CEE-1F5DC5242A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8910" y="2408182"/>
            <a:ext cx="5933090" cy="4449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754124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r putea fi o imagine cu 8 persoane şi text">
            <a:extLst>
              <a:ext uri="{FF2B5EF4-FFF2-40B4-BE49-F238E27FC236}">
                <a16:creationId xmlns:a16="http://schemas.microsoft.com/office/drawing/2014/main" id="{1D031026-E29F-C8F6-ADCB-CB9FDB9CFFF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211" t="9961" r="3211" b="-9961"/>
          <a:stretch/>
        </p:blipFill>
        <p:spPr bwMode="auto">
          <a:xfrm>
            <a:off x="662152" y="0"/>
            <a:ext cx="10310648" cy="7741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377081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E254C6E-67B4-3A8C-A6C9-888F50119E6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319" t="39310" r="17500" b="9885"/>
          <a:stretch/>
        </p:blipFill>
        <p:spPr>
          <a:xfrm>
            <a:off x="0" y="780392"/>
            <a:ext cx="12308334" cy="5084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47383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Nu este disponibilă nicio descriere pentru fotografie.">
            <a:extLst>
              <a:ext uri="{FF2B5EF4-FFF2-40B4-BE49-F238E27FC236}">
                <a16:creationId xmlns:a16="http://schemas.microsoft.com/office/drawing/2014/main" id="{F408FC14-2CB1-EE66-EF7D-72597B7F4B1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512" y="389156"/>
            <a:ext cx="4402315" cy="5869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Ar putea fi o imagine cu 7 persoane, persoane jucând fotbal, persoane jucând fotbal şi iarbă">
            <a:extLst>
              <a:ext uri="{FF2B5EF4-FFF2-40B4-BE49-F238E27FC236}">
                <a16:creationId xmlns:a16="http://schemas.microsoft.com/office/drawing/2014/main" id="{DC981E65-19FD-4375-EF92-AC3FF736BF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93" t="3561" r="20283"/>
          <a:stretch/>
        </p:blipFill>
        <p:spPr bwMode="auto">
          <a:xfrm>
            <a:off x="5155323" y="252905"/>
            <a:ext cx="6840820" cy="6352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234385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âștigătorii Galei Profesorul Anului din mediul rural, un eveniment  organizat de Teach for Romania, aflat la prima ediție - SparkNews.ro">
            <a:extLst>
              <a:ext uri="{FF2B5EF4-FFF2-40B4-BE49-F238E27FC236}">
                <a16:creationId xmlns:a16="http://schemas.microsoft.com/office/drawing/2014/main" id="{29F1756F-7198-4911-171A-5B46F350FC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2013" y="-63016"/>
            <a:ext cx="8607973" cy="6921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310734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Au fost premiați cei mai buni profesori de la țară. „Nu e neapărat necesar  să avem rezultate bune la evaluări, ci ca fiecare copil să termine școala”">
            <a:extLst>
              <a:ext uri="{FF2B5EF4-FFF2-40B4-BE49-F238E27FC236}">
                <a16:creationId xmlns:a16="http://schemas.microsoft.com/office/drawing/2014/main" id="{6E1017B0-BB6D-4AF1-C473-0049740A88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28800" y="727806"/>
            <a:ext cx="8904328" cy="5934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6598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Nu este disponibilă nicio descriere pentru fotografie.">
            <a:extLst>
              <a:ext uri="{FF2B5EF4-FFF2-40B4-BE49-F238E27FC236}">
                <a16:creationId xmlns:a16="http://schemas.microsoft.com/office/drawing/2014/main" id="{73C9D9FE-46C3-0EF3-E888-48D05B0CC41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49"/>
          <a:stretch/>
        </p:blipFill>
        <p:spPr bwMode="auto">
          <a:xfrm>
            <a:off x="1285939" y="0"/>
            <a:ext cx="962012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8193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A9B7FD2-368F-9DA8-60A9-58DCD2FA07B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8849" y="0"/>
            <a:ext cx="51435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DAD78C8-799D-A048-787E-6E5FDC0F8DC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2349" y="1041189"/>
            <a:ext cx="6891563" cy="5168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7338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9D84CDA-B078-E8AC-1536-DE92D3AEC1C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983458" cy="448759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6D0FA99-7670-CC35-EE91-DA91644E6D2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00134" y="3406902"/>
            <a:ext cx="7591865" cy="3577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6358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C8A1123-35FE-C74B-1459-888C0EEE809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769" t="23433" r="-5769" b="-2019"/>
          <a:stretch/>
        </p:blipFill>
        <p:spPr>
          <a:xfrm>
            <a:off x="576920" y="0"/>
            <a:ext cx="11467933" cy="6942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22679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rcuit">
  <a:themeElements>
    <a:clrScheme name="Yellow">
      <a:dk1>
        <a:sysClr val="windowText" lastClr="000000"/>
      </a:dk1>
      <a:lt1>
        <a:sysClr val="window" lastClr="FFFFFF"/>
      </a:lt1>
      <a:dk2>
        <a:srgbClr val="39302A"/>
      </a:dk2>
      <a:lt2>
        <a:srgbClr val="E5DEDB"/>
      </a:lt2>
      <a:accent1>
        <a:srgbClr val="FFCA08"/>
      </a:accent1>
      <a:accent2>
        <a:srgbClr val="F8931D"/>
      </a:accent2>
      <a:accent3>
        <a:srgbClr val="CE8D3E"/>
      </a:accent3>
      <a:accent4>
        <a:srgbClr val="EC7016"/>
      </a:accent4>
      <a:accent5>
        <a:srgbClr val="E64823"/>
      </a:accent5>
      <a:accent6>
        <a:srgbClr val="9C6A6A"/>
      </a:accent6>
      <a:hlink>
        <a:srgbClr val="2998E3"/>
      </a:hlink>
      <a:folHlink>
        <a:srgbClr val="7F723D"/>
      </a:folHlink>
    </a:clrScheme>
    <a:fontScheme name="Circui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88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2000"/>
                <a:satMod val="150000"/>
                <a:lumMod val="15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14971C58-AB76-4A2A-B231-5F8CA03CF49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Circuit</Template>
  <TotalTime>1865</TotalTime>
  <Words>270</Words>
  <Application>Microsoft Office PowerPoint</Application>
  <PresentationFormat>Widescreen</PresentationFormat>
  <Paragraphs>24</Paragraphs>
  <Slides>56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56</vt:i4>
      </vt:variant>
    </vt:vector>
  </HeadingPairs>
  <TitlesOfParts>
    <vt:vector size="61" baseType="lpstr">
      <vt:lpstr>Arial</vt:lpstr>
      <vt:lpstr>Calibri</vt:lpstr>
      <vt:lpstr>Times New Roman</vt:lpstr>
      <vt:lpstr>Tw Cen MT</vt:lpstr>
      <vt:lpstr>Circuit</vt:lpstr>
      <vt:lpstr>PowerPoint Presentation</vt:lpstr>
      <vt:lpstr>PowerPoint Presentation</vt:lpstr>
      <vt:lpstr>O școală bine dotată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Proiectul  ” Achiziția de echipamente școlare pentru susținerea învățământului preuniversitar din localitatea Mihai Viteazu” , proiect cofinanțat din Fondul European De Dezvoltare Regională  în colaborare cu Primăria Mihai Viteazu </vt:lpstr>
      <vt:lpstr>PowerPoint Presentation</vt:lpstr>
      <vt:lpstr>Proiectul POCU  ”Alteducation” </vt:lpstr>
      <vt:lpstr>PowerPoint Presentation</vt:lpstr>
      <vt:lpstr>PowerPoint Presentation</vt:lpstr>
      <vt:lpstr>Pentru elevii cu părinții plecați în străinătate s-a derulat proiectul ” Împreună” </vt:lpstr>
      <vt:lpstr>Programul ”Trec la gimnaziu”, activități învățător-profesor, clasa a IV-a</vt:lpstr>
      <vt:lpstr>PowerPoint Presentation</vt:lpstr>
      <vt:lpstr>Proiectul”Dezvoltarea de deprinderi digitale”, proiect finanțat în cadrul programului START ONG lansat de Kaufland România și implementat de Asociația Act For Tomorrow.</vt:lpstr>
      <vt:lpstr>PowerPoint Presentation</vt:lpstr>
      <vt:lpstr>Proiectul ”Clubul de film Mihai Viteazu”, finanțat în cadrul Programului START ONG lansat de Kaufland România și implementat de Asociația Act For Tomorrow.</vt:lpstr>
      <vt:lpstr>PowerPoint Presentation</vt:lpstr>
      <vt:lpstr>PowerPoint Presentation</vt:lpstr>
      <vt:lpstr>PowerPoint Presentation</vt:lpstr>
      <vt:lpstr>PowerPoint Presentation</vt:lpstr>
      <vt:lpstr>Activități cu părinții</vt:lpstr>
      <vt:lpstr>PowerPoint Presentation</vt:lpstr>
      <vt:lpstr>Colaborăm  anual cu "Asociația Rotary Turda", în cadrul proiectului "Rotary te trimite la școală"</vt:lpstr>
      <vt:lpstr>Activități de voluntariat și strângere de fonduri pentru copiii aflați în dificultate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Proiecte finanțate de către Consiliul Județean </vt:lpstr>
      <vt:lpstr>Activități  extrașcolare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Proiecte în colaborare cu Consiliul Județen</vt:lpstr>
      <vt:lpstr>” Și la școală și acasă, numai hrană sănătoasă” –CJ Cluj și Inspectoratul Școlar Județean Cluj</vt:lpstr>
      <vt:lpstr>PowerPoint Presentation</vt:lpstr>
      <vt:lpstr>PowerPoint Presentation</vt:lpstr>
      <vt:lpstr>Formația de dansuri populare  ”Fiii moților”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Dana Arion</dc:creator>
  <cp:lastModifiedBy>Dana Arion</cp:lastModifiedBy>
  <cp:revision>47</cp:revision>
  <dcterms:created xsi:type="dcterms:W3CDTF">2022-09-29T19:06:39Z</dcterms:created>
  <dcterms:modified xsi:type="dcterms:W3CDTF">2023-09-05T15:56:31Z</dcterms:modified>
</cp:coreProperties>
</file>