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1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21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5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69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1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1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6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7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0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3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67AE-E79F-4BAC-AF45-072830DDB81B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646782-37B1-41AD-BAAA-E2A193952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A18C-F62A-497C-9D45-50CFDA8E3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48235"/>
            <a:ext cx="7766936" cy="1792941"/>
          </a:xfrm>
        </p:spPr>
        <p:txBody>
          <a:bodyPr/>
          <a:lstStyle/>
          <a:p>
            <a:pPr algn="ctr"/>
            <a:r>
              <a:rPr lang="ro-RO" sz="4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SĂPTĂMÂNA VERDE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ȘCOALA GIMNAZIALĂ ,,OPSICHIE CAZACU” SEACA DE PĂDURE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D8303-3BE8-42D8-99D7-2D77226E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617694"/>
            <a:ext cx="7766936" cy="394447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o-RO" dirty="0">
                <a:latin typeface="Arial Black" panose="020B0A04020102020204" pitchFamily="34" charset="0"/>
              </a:rPr>
              <a:t>	</a:t>
            </a:r>
            <a:r>
              <a:rPr lang="ro-RO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Programul Național ,,Săptămâna Verde” se regăsește printre noutățile introduse în structura anului școlar 2022-2023. </a:t>
            </a:r>
          </a:p>
          <a:p>
            <a:pPr algn="just">
              <a:lnSpc>
                <a:spcPct val="150000"/>
              </a:lnSpc>
            </a:pPr>
            <a:r>
              <a:rPr lang="ro-RO" sz="2000" dirty="0">
                <a:solidFill>
                  <a:schemeClr val="tx1"/>
                </a:solidFill>
                <a:latin typeface="Arial Black" panose="020B0A04020102020204" pitchFamily="34" charset="0"/>
              </a:rPr>
              <a:t>,,Săptămâna Verde” s-a derulat la nivelul Școlii Gimnaziale ,,Opsichie Cazacu” Seaca de Pădure în perioada 24 -28 aprilie. </a:t>
            </a:r>
          </a:p>
          <a:p>
            <a:pPr algn="just">
              <a:lnSpc>
                <a:spcPct val="150000"/>
              </a:lnSpc>
            </a:pPr>
            <a:r>
              <a:rPr lang="ro-RO" sz="2000" dirty="0">
                <a:solidFill>
                  <a:schemeClr val="tx1"/>
                </a:solidFill>
                <a:latin typeface="Arial Black" panose="020B0A04020102020204" pitchFamily="34" charset="0"/>
              </a:rPr>
              <a:t>Au fost încheiate acorduri de colaborare cu mai multe ONG-URI pentru desfășurarea activităților cuprinse în planificarea dedicată acestui program.</a:t>
            </a:r>
          </a:p>
          <a:p>
            <a:pPr algn="just">
              <a:lnSpc>
                <a:spcPct val="150000"/>
              </a:lnSpc>
            </a:pPr>
            <a:r>
              <a:rPr lang="ro-RO" sz="2000" dirty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ro-RO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o-RO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o-RO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7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92EA-5DB2-4057-9421-657E206F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4811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3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SĂPTĂMÂNA VERDE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ȘCOALA GIMNAZIALĂ ,,OPSICHIE CAZACU” SEACA DE PĂDURE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53E9-2F61-44E3-ADAD-20F87033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20470"/>
            <a:ext cx="8596668" cy="374724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sz="2000" dirty="0">
                <a:solidFill>
                  <a:schemeClr val="tx1"/>
                </a:solidFill>
                <a:latin typeface="Arial Black" panose="020B0A04020102020204" pitchFamily="34" charset="0"/>
              </a:rPr>
              <a:t>	În cadrul </a:t>
            </a:r>
            <a:r>
              <a:rPr lang="ro-RO" sz="2200" dirty="0">
                <a:solidFill>
                  <a:schemeClr val="tx1"/>
                </a:solidFill>
                <a:latin typeface="Arial Black" panose="020B0A04020102020204" pitchFamily="34" charset="0"/>
              </a:rPr>
              <a:t>acestui program elevii vor învăța: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200" dirty="0">
                <a:solidFill>
                  <a:schemeClr val="tx1"/>
                </a:solidFill>
                <a:latin typeface="Arial Black" panose="020B0A04020102020204" pitchFamily="34" charset="0"/>
              </a:rPr>
              <a:t>- Să investigheze realitatea înconjurătoare;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200" dirty="0">
                <a:solidFill>
                  <a:schemeClr val="tx1"/>
                </a:solidFill>
                <a:latin typeface="Arial Black" panose="020B0A04020102020204" pitchFamily="34" charset="0"/>
              </a:rPr>
              <a:t>- Să explice schimbările climatice la nivel global și sistemic;</a:t>
            </a:r>
            <a:endParaRPr lang="ro-RO" sz="2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o-RO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utilizeze responsabil resursele naturale;</a:t>
            </a:r>
          </a:p>
          <a:p>
            <a:pPr marL="0" indent="0">
              <a:buNone/>
            </a:pPr>
            <a:r>
              <a:rPr lang="ro-RO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reducă risipa alimentară;</a:t>
            </a:r>
          </a:p>
          <a:p>
            <a:pPr marL="0" indent="0">
              <a:buNone/>
            </a:pPr>
            <a:r>
              <a:rPr lang="ro-RO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recicleze, să recupereze, să refolosească și să reducă consumul;</a:t>
            </a:r>
          </a:p>
          <a:p>
            <a:pPr>
              <a:buFontTx/>
              <a:buChar char="-"/>
            </a:pPr>
            <a:endParaRPr lang="en-GB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484D-60CA-430E-B74E-DE11FC04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49506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SĂPTĂMÂNA VERDE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sz="31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ȘCOALA GIMNAZIALĂ ,,OPSICHIE CAZACU” SEACA DE PĂDURE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D43F-0E93-474F-8A1B-94DF9EB1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70" y="2142565"/>
            <a:ext cx="8596668" cy="37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protejeze biodiversitatea, pădurile și viața terestră, apele și viața acvatică;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descopere și să iubească natura;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se adapteze la fenomene meteo extreme;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rezolve probleme locale de mediu;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 Să influențeze politici publice relevante pentru combaterea schimbărilor climatice și pentru protecția mediului.</a:t>
            </a:r>
          </a:p>
          <a:p>
            <a:pPr>
              <a:buFontTx/>
              <a:buChar char="-"/>
            </a:pPr>
            <a:endParaRPr lang="ro-RO" sz="2000" b="1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58EC-71DD-468A-A468-368AE54E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8565"/>
            <a:ext cx="3854528" cy="1156447"/>
          </a:xfrm>
        </p:spPr>
        <p:txBody>
          <a:bodyPr/>
          <a:lstStyle/>
          <a:p>
            <a:pPr algn="ctr"/>
            <a:r>
              <a:rPr lang="ro-RO" b="1" dirty="0">
                <a:latin typeface="Algerian" panose="04020705040A02060702" pitchFamily="82" charset="0"/>
              </a:rPr>
              <a:t>1. APĂ ȘI BIODIVERSITATE</a:t>
            </a:r>
            <a:br>
              <a:rPr lang="ro-RO" b="1" dirty="0">
                <a:latin typeface="Algerian" panose="04020705040A02060702" pitchFamily="82" charset="0"/>
              </a:rPr>
            </a:br>
            <a:r>
              <a:rPr lang="ro-RO" b="1" dirty="0">
                <a:latin typeface="Algerian" panose="04020705040A02060702" pitchFamily="82" charset="0"/>
              </a:rPr>
              <a:t>,,HARTA RECICLĂRII” ȘI ,,VIITORPLUS”</a:t>
            </a:r>
            <a:endParaRPr lang="en-GB" b="1" dirty="0">
              <a:latin typeface="Algerian" panose="04020705040A02060702" pitchFamily="8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93CAE-9562-488E-9B7B-8DDB7CC2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A16CED9-8459-4FD9-96EC-A0E448903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7" y="2777069"/>
            <a:ext cx="3854355" cy="2781050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AE49B03-89E5-4EE2-AD9F-E89F37AA5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618565"/>
            <a:ext cx="4513262" cy="493955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239EE64-F294-46BC-838B-66463E906C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7" y="1873625"/>
            <a:ext cx="3854355" cy="3684494"/>
          </a:xfrm>
        </p:spPr>
      </p:pic>
    </p:spTree>
    <p:extLst>
      <p:ext uri="{BB962C8B-B14F-4D97-AF65-F5344CB8AC3E}">
        <p14:creationId xmlns:p14="http://schemas.microsoft.com/office/powerpoint/2010/main" val="18087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837D-2991-402C-A723-5DEADA5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2377"/>
            <a:ext cx="3854528" cy="1389530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latin typeface="Algerian" panose="04020705040A02060702" pitchFamily="82" charset="0"/>
              </a:rPr>
              <a:t>2. ECO JUNIOR ȘI ASOCIAȚIA ,,DRUMEȚII MONTANE” (</a:t>
            </a:r>
            <a:r>
              <a:rPr lang="ro-RO" dirty="0">
                <a:latin typeface="Arial Rounded MT Bold" panose="020F0704030504030204" pitchFamily="34" charset="0"/>
              </a:rPr>
              <a:t>ecologizare și protecția mediului</a:t>
            </a:r>
            <a:r>
              <a:rPr lang="ro-RO" b="1" dirty="0">
                <a:latin typeface="Algerian" panose="04020705040A02060702" pitchFamily="82" charset="0"/>
              </a:rPr>
              <a:t>)</a:t>
            </a:r>
            <a:endParaRPr lang="en-GB" b="1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BFF97B-05FF-4E48-9641-746405AB7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1"/>
            <a:ext cx="4145756" cy="21212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41878-EE51-43D5-8CEC-A9B2FB719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64210-D847-4D1F-B634-531E64DBC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01907"/>
            <a:ext cx="3948454" cy="3625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9A4AA6-3960-4E52-A84A-EA37EA99E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2913529"/>
            <a:ext cx="4145756" cy="24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0787-BDF9-4B83-972A-399BA3AD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170330"/>
            <a:ext cx="395314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Algerian" panose="04020705040A02060702" pitchFamily="82" charset="0"/>
              </a:rPr>
              <a:t>3. ROMÂNIA PLANTEAZĂ PENTRU MÂINE </a:t>
            </a:r>
            <a:br>
              <a:rPr lang="ro-RO" b="1" dirty="0">
                <a:latin typeface="Algerian" panose="04020705040A02060702" pitchFamily="82" charset="0"/>
              </a:rPr>
            </a:br>
            <a:r>
              <a:rPr lang="ro-RO" b="1" dirty="0">
                <a:latin typeface="Algerian" panose="04020705040A02060702" pitchFamily="82" charset="0"/>
              </a:rPr>
              <a:t>CAMPANIA ,,ADOPTĂ UN COPAC” </a:t>
            </a:r>
            <a:br>
              <a:rPr lang="ro-RO" dirty="0"/>
            </a:br>
            <a:r>
              <a:rPr lang="ro-RO" dirty="0"/>
              <a:t>(</a:t>
            </a:r>
            <a:r>
              <a:rPr lang="ro-RO" b="1" dirty="0"/>
              <a:t>PARTENERIAT CU OMV PETROM</a:t>
            </a:r>
            <a:r>
              <a:rPr lang="ro-RO" dirty="0"/>
              <a:t>)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D61DF5-1F6B-4EEA-9BD3-23D3625F9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16" y="514351"/>
            <a:ext cx="4148455" cy="23364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660E9-9035-402B-9884-39CEEED3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A3647-3010-4656-ADA6-572549DA6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16" y="3119718"/>
            <a:ext cx="4148454" cy="3361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E3EF6-B291-4D0D-A00A-A55BBB63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694330"/>
            <a:ext cx="3854529" cy="47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F89E-0A96-4F36-BC91-1E28925E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0306"/>
            <a:ext cx="3854528" cy="1290918"/>
          </a:xfrm>
        </p:spPr>
        <p:txBody>
          <a:bodyPr>
            <a:normAutofit/>
          </a:bodyPr>
          <a:lstStyle/>
          <a:p>
            <a:r>
              <a:rPr lang="ro-RO" b="1" dirty="0">
                <a:latin typeface="Algerian" panose="04020705040A02060702" pitchFamily="82" charset="0"/>
              </a:rPr>
              <a:t>4. PARADA COSTUMELOR ECO</a:t>
            </a:r>
            <a:br>
              <a:rPr lang="ro-RO" b="1" dirty="0">
                <a:latin typeface="Algerian" panose="04020705040A02060702" pitchFamily="82" charset="0"/>
              </a:rPr>
            </a:br>
            <a:endParaRPr lang="en-GB" b="1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7D88CB-DFFE-43B1-903C-1E3FE315A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18446"/>
            <a:ext cx="3854528" cy="41229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7590B-0182-40F6-ADD8-EB6EA75A3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918446"/>
            <a:ext cx="3854528" cy="4122913"/>
          </a:xfrm>
        </p:spPr>
        <p:txBody>
          <a:bodyPr/>
          <a:lstStyle/>
          <a:p>
            <a:r>
              <a:rPr lang="ro-RO" dirty="0"/>
              <a:t>Costume eco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55721-AD95-4621-971B-A2A8622A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5" y="502024"/>
            <a:ext cx="4643717" cy="55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BE3E-0857-4B08-B582-31F99BF3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349735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Algerian" panose="04020705040A02060702" pitchFamily="82" charset="0"/>
              </a:rPr>
              <a:t>5. </a:t>
            </a:r>
            <a:r>
              <a:rPr lang="ro-RO" sz="2200" b="1" dirty="0">
                <a:latin typeface="Algerian" panose="04020705040A02060702" pitchFamily="82" charset="0"/>
              </a:rPr>
              <a:t>ȘCOLI PRIETENOASE CU NATURA</a:t>
            </a:r>
            <a:br>
              <a:rPr lang="ro-RO" b="1" dirty="0">
                <a:latin typeface="Algerian" panose="04020705040A02060702" pitchFamily="82" charset="0"/>
              </a:rPr>
            </a:br>
            <a:r>
              <a:rPr lang="ro-RO" b="1" dirty="0">
                <a:latin typeface="Algerian" panose="04020705040A02060702" pitchFamily="82" charset="0"/>
              </a:rPr>
              <a:t>(</a:t>
            </a:r>
            <a:r>
              <a:rPr lang="ro-RO" sz="1800" dirty="0">
                <a:latin typeface="Arial Black" panose="020B0A04020102020204" pitchFamily="34" charset="0"/>
              </a:rPr>
              <a:t>UN PROIECT AL SOCIETĂȚII ORNITOLOGICE ROMÂNE</a:t>
            </a:r>
            <a:r>
              <a:rPr lang="ro-RO" b="1" dirty="0">
                <a:latin typeface="Algerian" panose="04020705040A02060702" pitchFamily="82" charset="0"/>
              </a:rPr>
              <a:t>)</a:t>
            </a:r>
            <a:endParaRPr lang="en-GB" b="1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215DDF-2BE1-475C-9464-F8F03C4C8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16" y="3429000"/>
            <a:ext cx="4442731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A4517-5718-40E3-BF36-D5BF44E1B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17059"/>
            <a:ext cx="3854528" cy="40243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3435C-6664-4347-81FC-DE3B005A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16" y="748553"/>
            <a:ext cx="4442731" cy="2537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6AC458-C749-4AAE-AB5B-5685C5AE1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17060"/>
            <a:ext cx="3854528" cy="40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9C27-48B7-48C7-8DF5-1E171AE3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8260"/>
            <a:ext cx="8596668" cy="185569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3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SĂPTĂMÂNA VERDE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ȘCOALA GIMNAZIALĂ ,,OPSICHIE CAZACU” SEACA DE PĂDURE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B24C-6508-476E-BDB6-A0FFFC5DD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494"/>
            <a:ext cx="8596668" cy="388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>
                <a:latin typeface="Algerian" panose="04020705040A02060702" pitchFamily="82" charset="0"/>
              </a:rPr>
              <a:t>CONCLUZII LA FINAL DE ,,SĂPTĂMÂNA </a:t>
            </a:r>
            <a:r>
              <a:rPr lang="ro-RO" sz="2000" b="1">
                <a:latin typeface="Algerian" panose="04020705040A02060702" pitchFamily="82" charset="0"/>
              </a:rPr>
              <a:t>VERDE”:</a:t>
            </a:r>
          </a:p>
          <a:p>
            <a:pPr marL="0" indent="0">
              <a:buNone/>
            </a:pPr>
            <a:endParaRPr lang="ro-RO" sz="20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ro-RO" sz="2000" b="1" dirty="0">
                <a:latin typeface="Algerian" panose="04020705040A02060702" pitchFamily="82" charset="0"/>
              </a:rPr>
              <a:t>	1. ELEVII AU PARTICIPAT CU INTERES LA ACTIVITĂȚILE DERULATE;</a:t>
            </a:r>
          </a:p>
          <a:p>
            <a:pPr marL="0" indent="0">
              <a:buNone/>
            </a:pPr>
            <a:r>
              <a:rPr lang="ro-RO" sz="2000" b="1" dirty="0">
                <a:latin typeface="Algerian" panose="04020705040A02060702" pitchFamily="82" charset="0"/>
              </a:rPr>
              <a:t>	2. ELEVII AU DEMONSTRAT CĂ POT COLABORA PENTRU A REALIZA UN OBIECTIV;</a:t>
            </a:r>
          </a:p>
          <a:p>
            <a:pPr marL="0" indent="0">
              <a:buNone/>
            </a:pPr>
            <a:r>
              <a:rPr lang="ro-RO" sz="2000" b="1" dirty="0">
                <a:latin typeface="Algerian" panose="04020705040A02060702" pitchFamily="82" charset="0"/>
              </a:rPr>
              <a:t>	3. ELEVII AU ÎNȚELES CĂ TREBUIE SĂ RESPECTE, SĂ PROTEJEZE NATURA ;</a:t>
            </a:r>
          </a:p>
          <a:p>
            <a:pPr marL="0" indent="0">
              <a:buNone/>
            </a:pPr>
            <a:r>
              <a:rPr lang="ro-RO" sz="2000" b="1" dirty="0">
                <a:latin typeface="Algerian" panose="04020705040A02060702" pitchFamily="82" charset="0"/>
              </a:rPr>
              <a:t>	4. ELEVII AU DEMONSTRAT CREATIVITATE ȘI IMAGINAȚIE ÎN REALIZAREA ACTIVITĂȚILOR.</a:t>
            </a:r>
          </a:p>
          <a:p>
            <a:pPr marL="0" indent="0">
              <a:buNone/>
            </a:pPr>
            <a:endParaRPr lang="en-GB" sz="2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2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355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Arial Black</vt:lpstr>
      <vt:lpstr>Arial Rounded MT Bold</vt:lpstr>
      <vt:lpstr>Trebuchet MS</vt:lpstr>
      <vt:lpstr>Wingdings</vt:lpstr>
      <vt:lpstr>Wingdings 3</vt:lpstr>
      <vt:lpstr>Facet</vt:lpstr>
      <vt:lpstr>SĂPTĂMÂNA VERDE ȘCOALA GIMNAZIALĂ ,,OPSICHIE CAZACU” SEACA DE PĂDURE</vt:lpstr>
      <vt:lpstr>SĂPTĂMÂNA VERDE ȘCOALA GIMNAZIALĂ ,,OPSICHIE CAZACU” SEACA DE PĂDURE</vt:lpstr>
      <vt:lpstr>SĂPTĂMÂNA VERDE ȘCOALA GIMNAZIALĂ ,,OPSICHIE CAZACU” SEACA DE PĂDURE</vt:lpstr>
      <vt:lpstr>1. APĂ ȘI BIODIVERSITATE ,,HARTA RECICLĂRII” ȘI ,,VIITORPLUS”</vt:lpstr>
      <vt:lpstr>2. ECO JUNIOR ȘI ASOCIAȚIA ,,DRUMEȚII MONTANE” (ecologizare și protecția mediului)</vt:lpstr>
      <vt:lpstr>3. ROMÂNIA PLANTEAZĂ PENTRU MÂINE  CAMPANIA ,,ADOPTĂ UN COPAC”  (PARTENERIAT CU OMV PETROM)</vt:lpstr>
      <vt:lpstr>4. PARADA COSTUMELOR ECO </vt:lpstr>
      <vt:lpstr>5. ȘCOLI PRIETENOASE CU NATURA (UN PROIECT AL SOCIETĂȚII ORNITOLOGICE ROMÂNE)</vt:lpstr>
      <vt:lpstr>SĂPTĂMÂNA VERDE ȘCOALA GIMNAZIALĂ ,,OPSICHIE CAZACU” SEACA DE PĂDURE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VERDE ȘCOALA GIMNAZIALĂ ,,OPSICHIE CAZACU” SEACA DE PĂDURE</dc:title>
  <dc:creator>HP</dc:creator>
  <cp:lastModifiedBy>HP</cp:lastModifiedBy>
  <cp:revision>17</cp:revision>
  <dcterms:created xsi:type="dcterms:W3CDTF">2023-05-03T11:32:19Z</dcterms:created>
  <dcterms:modified xsi:type="dcterms:W3CDTF">2023-05-04T04:30:18Z</dcterms:modified>
</cp:coreProperties>
</file>