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1" r:id="rId5"/>
    <p:sldId id="263" r:id="rId6"/>
    <p:sldId id="257" r:id="rId7"/>
    <p:sldId id="259" r:id="rId8"/>
    <p:sldId id="258" r:id="rId9"/>
    <p:sldId id="265" r:id="rId10"/>
    <p:sldId id="266" r:id="rId11"/>
    <p:sldId id="260" r:id="rId12"/>
    <p:sldId id="268" r:id="rId13"/>
    <p:sldId id="267" r:id="rId1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1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C38424F-649E-4A72-8390-5F70CF516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66E1DF6-EDFD-4EF9-8B30-9C2234C49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F25BEAD-ED8E-40F4-8D68-BB8DE120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CA0-5642-4DCE-8286-B085491A5AEB}" type="datetimeFigureOut">
              <a:rPr lang="ro-RO" smtClean="0"/>
              <a:t>30.09.2022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433F64D-0DB0-4C15-98F4-04AC653C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197F4FF-1C69-4C85-8664-A702A687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6D88-5647-4865-B7E1-F6B3030844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07650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48961BB-77E0-4337-88C5-138005A7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F1C01C64-2CD8-40C1-B64C-9CB930792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A3D2553-DDD7-40CD-8372-6AE96A52F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CA0-5642-4DCE-8286-B085491A5AEB}" type="datetimeFigureOut">
              <a:rPr lang="ro-RO" smtClean="0"/>
              <a:t>30.09.2022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1BC8342-0AF9-4876-B203-7BC0356EC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37ACB1A-9919-486D-A691-798058C3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6D88-5647-4865-B7E1-F6B3030844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9113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2264AC43-615D-44E2-A33D-BEEC2DEC4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7A1327EE-2FDD-4E9B-AC26-7B2844DD4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946F57D-D41B-49AD-B72A-8392FB653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CA0-5642-4DCE-8286-B085491A5AEB}" type="datetimeFigureOut">
              <a:rPr lang="ro-RO" smtClean="0"/>
              <a:t>30.09.2022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0108643-D7D6-41B7-B0C2-4089C77D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9648BB7-FCF2-447F-AD90-85BB99EE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6D88-5647-4865-B7E1-F6B3030844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3901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B0F7FF2-4762-47C4-9AAA-191725C1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344209C-46EA-4279-9C4C-69BC8B70B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C2B9EF2-A324-4968-880B-13FAFFD9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CA0-5642-4DCE-8286-B085491A5AEB}" type="datetimeFigureOut">
              <a:rPr lang="ro-RO" smtClean="0"/>
              <a:t>30.09.2022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C2ED4AA-5BA7-4A00-ADA7-587765AC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64B7FB7-4198-4ABC-8E8F-6307ADBF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6D88-5647-4865-B7E1-F6B3030844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7401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1A71A30-7421-4DA0-B7A9-6679424C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D5E0199A-15AE-4081-A975-FD0A66A6F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D901C89-664B-41E1-9040-D2E512394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CA0-5642-4DCE-8286-B085491A5AEB}" type="datetimeFigureOut">
              <a:rPr lang="ro-RO" smtClean="0"/>
              <a:t>30.09.2022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02CB259-4EB6-406B-91F2-A914D382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D7AA83F-E255-4218-9A19-9280135F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6D88-5647-4865-B7E1-F6B3030844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5168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2CA51B6-5E2C-4D11-B79C-CD59402E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FD9768D-5A2A-41B4-8272-A302F2D26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D0E3339C-64FF-4190-93DF-0FF00C6CA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981E1E5E-4245-4B6B-930D-D2997088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CA0-5642-4DCE-8286-B085491A5AEB}" type="datetimeFigureOut">
              <a:rPr lang="ro-RO" smtClean="0"/>
              <a:t>30.09.2022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0843606-6A35-4610-8CFD-8C6D1888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C49044B-4BD2-4A14-9937-0A112815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6D88-5647-4865-B7E1-F6B3030844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68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4B4E8F1-5BEE-4F32-918B-B8AE4E53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EDD28B7-0CDF-41E8-A2EC-F9A3B8ECD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B7049A5C-D635-4C90-A7DC-B26B94DDA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17A1E2A2-13D2-4C72-8059-0CFB505BB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A8B90F39-558A-49DD-A766-BA81DC440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3D821363-B0AA-4E9C-8EEC-22A89FEDC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CA0-5642-4DCE-8286-B085491A5AEB}" type="datetimeFigureOut">
              <a:rPr lang="ro-RO" smtClean="0"/>
              <a:t>30.09.2022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B453E34E-AB07-4695-AE71-608775DF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6755F094-ED03-4366-BEA2-80E65C30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6D88-5647-4865-B7E1-F6B3030844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415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FFAE229-BBFB-45FA-82C4-69B9406C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73E4B8CE-DAAF-4276-8AA4-7C9155AE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CA0-5642-4DCE-8286-B085491A5AEB}" type="datetimeFigureOut">
              <a:rPr lang="ro-RO" smtClean="0"/>
              <a:t>30.09.2022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7185F280-F10B-49B2-B47A-6F02C2F5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231DBCFA-640B-4503-B9FF-914A71CC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6D88-5647-4865-B7E1-F6B3030844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0588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240E81DA-0FA9-4450-A0DB-CF40BC4FB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CA0-5642-4DCE-8286-B085491A5AEB}" type="datetimeFigureOut">
              <a:rPr lang="ro-RO" smtClean="0"/>
              <a:t>30.09.2022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73ABA2A6-D515-4184-98F4-056855D4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75344748-0686-4481-B8D8-2A001985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6D88-5647-4865-B7E1-F6B3030844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970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1900255-11B0-45EA-A285-D65A351D7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F47FA24-308C-4C59-A934-F4AF2FB17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DCC6B69-D50F-4506-BF8A-FC1FF0313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010E9277-A2C1-4B71-B631-EBC3F1B5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CA0-5642-4DCE-8286-B085491A5AEB}" type="datetimeFigureOut">
              <a:rPr lang="ro-RO" smtClean="0"/>
              <a:t>30.09.2022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0BF1400-6A5A-4762-8A46-78EA7D57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3FAFFD2-7AFF-420D-A3CA-BBB162B78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6D88-5647-4865-B7E1-F6B3030844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0036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00D4990-AE45-4BA7-A9DD-AEA9CBF5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19F82782-A81F-46F0-AE7C-89549C4C6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F6D0D48-9186-4A9A-A0D7-00FEAC75C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9E0F24A-4038-42E1-9074-8717A1704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CA0-5642-4DCE-8286-B085491A5AEB}" type="datetimeFigureOut">
              <a:rPr lang="ro-RO" smtClean="0"/>
              <a:t>30.09.2022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42058BE-43C8-4D82-9600-3A833BA2E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46582F8-AC51-491E-86AB-501646EE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6D88-5647-4865-B7E1-F6B3030844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6521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D747A77A-240B-427B-BAE1-DD1B7B945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B6C1C42-D922-4946-BF94-A3FB9ECD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0BBBB78-9DCC-42F1-BA20-FB65AEC5E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C8CA0-5642-4DCE-8286-B085491A5AEB}" type="datetimeFigureOut">
              <a:rPr lang="ro-RO" smtClean="0"/>
              <a:t>30.09.2022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8858AEC-C0D4-4772-9295-C1AA626D3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394150C-8532-415E-97DF-F828DDBDE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D88-5647-4865-B7E1-F6B3030844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715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1662493-1F2A-4B7C-B7F7-A667837A7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115715">
            <a:off x="1092257" y="3020033"/>
            <a:ext cx="9762392" cy="102517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Bine ați venit în școala noastră!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966836AC-F1BC-4A8B-BC3C-AE275C586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361" y="5502304"/>
            <a:ext cx="9144000" cy="530347"/>
          </a:xfrm>
        </p:spPr>
        <p:txBody>
          <a:bodyPr>
            <a:noAutofit/>
          </a:bodyPr>
          <a:lstStyle/>
          <a:p>
            <a:r>
              <a:rPr lang="ro-R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Elevii și profesorii vă primesc cu mare drag</a:t>
            </a:r>
          </a:p>
        </p:txBody>
      </p:sp>
      <p:graphicFrame>
        <p:nvGraphicFramePr>
          <p:cNvPr id="4" name="Obiect 3">
            <a:extLst>
              <a:ext uri="{FF2B5EF4-FFF2-40B4-BE49-F238E27FC236}">
                <a16:creationId xmlns:a16="http://schemas.microsoft.com/office/drawing/2014/main" id="{EBD5573B-5C7A-4DB5-8E5B-7AE345552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711546"/>
              </p:ext>
            </p:extLst>
          </p:nvPr>
        </p:nvGraphicFramePr>
        <p:xfrm>
          <a:off x="1488831" y="0"/>
          <a:ext cx="7428841" cy="241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orelDRAW" r:id="rId4" imgW="3087270" imgH="1001127" progId="CorelDraw.Graphic.21">
                  <p:embed/>
                </p:oleObj>
              </mc:Choice>
              <mc:Fallback>
                <p:oleObj name="CorelDRAW" r:id="rId4" imgW="3087270" imgH="1001127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8831" y="0"/>
                        <a:ext cx="7428841" cy="2410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233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EF5EC98-397D-45EF-AC68-EB4EA72E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11" y="0"/>
            <a:ext cx="11913577" cy="94956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o-R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Mulțumiri pentru sprijin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CBB455E-C1FC-487D-9136-BF65B45A1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69" y="1134209"/>
            <a:ext cx="11535508" cy="52050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o-RO" sz="3600" b="1" dirty="0">
                <a:solidFill>
                  <a:srgbClr val="FF0000"/>
                </a:solidFill>
              </a:rPr>
              <a:t>Ion Cocioabă – primarul comunei Paltin</a:t>
            </a:r>
          </a:p>
          <a:p>
            <a:r>
              <a:rPr lang="ro-RO" sz="3600" b="1" dirty="0"/>
              <a:t>Fănică </a:t>
            </a:r>
            <a:r>
              <a:rPr lang="ro-RO" sz="3600" b="1" dirty="0" err="1"/>
              <a:t>Tumurică</a:t>
            </a:r>
            <a:r>
              <a:rPr lang="ro-RO" sz="3600" b="1" dirty="0"/>
              <a:t> și Ionel </a:t>
            </a:r>
            <a:r>
              <a:rPr lang="ro-RO" sz="3600" b="1" dirty="0" err="1"/>
              <a:t>Tulache</a:t>
            </a:r>
            <a:r>
              <a:rPr lang="ro-RO" sz="3600" b="1" dirty="0"/>
              <a:t> – obștile Paltin și Prahuda</a:t>
            </a:r>
          </a:p>
          <a:p>
            <a:r>
              <a:rPr lang="ro-RO" sz="3600" b="1" dirty="0"/>
              <a:t>Daniela Marchitan – ISJ Vrancea</a:t>
            </a:r>
          </a:p>
          <a:p>
            <a:r>
              <a:rPr lang="ro-RO" sz="3600" b="1" dirty="0"/>
              <a:t>Gabriela Gherman – ISJ Vrancea</a:t>
            </a:r>
          </a:p>
          <a:p>
            <a:r>
              <a:rPr lang="ro-RO" sz="3600" b="1" dirty="0"/>
              <a:t>Nicoleta Cocioabă – S.C. Forest Company S.R.L.</a:t>
            </a:r>
          </a:p>
          <a:p>
            <a:r>
              <a:rPr lang="ro-RO" sz="3600" b="1" dirty="0"/>
              <a:t>Ionel Tătaru – director Șc. Paltin</a:t>
            </a:r>
          </a:p>
          <a:p>
            <a:r>
              <a:rPr lang="ro-RO" sz="3600" b="1" dirty="0"/>
              <a:t>Fănică </a:t>
            </a:r>
            <a:r>
              <a:rPr lang="ro-RO" sz="3600" b="1" dirty="0" err="1"/>
              <a:t>Tumurică</a:t>
            </a:r>
            <a:r>
              <a:rPr lang="ro-RO" sz="3600" b="1" dirty="0"/>
              <a:t> – S.C. Fan2002 S.R.L.</a:t>
            </a:r>
          </a:p>
          <a:p>
            <a:r>
              <a:rPr lang="ro-RO" sz="3600" b="1" dirty="0">
                <a:solidFill>
                  <a:srgbClr val="FF0000"/>
                </a:solidFill>
              </a:rPr>
              <a:t>Colectivul cadrelor didactice Școala Paltin</a:t>
            </a:r>
          </a:p>
        </p:txBody>
      </p:sp>
    </p:spTree>
    <p:extLst>
      <p:ext uri="{BB962C8B-B14F-4D97-AF65-F5344CB8AC3E}">
        <p14:creationId xmlns:p14="http://schemas.microsoft.com/office/powerpoint/2010/main" val="348587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EF5EC98-397D-45EF-AC68-EB4EA72E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69" y="365125"/>
            <a:ext cx="11913577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Programul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Zilei</a:t>
            </a:r>
            <a:r>
              <a:rPr lang="ro-R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</a:t>
            </a:r>
            <a:r>
              <a:rPr lang="ro-R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 fără frontiere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ro-R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CBB455E-C1FC-487D-9136-BF65B45A1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79" y="2628266"/>
            <a:ext cx="11135751" cy="3291498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err="1"/>
              <a:t>Demonstra</a:t>
            </a:r>
            <a:r>
              <a:rPr lang="ro-RO" i="1" dirty="0"/>
              <a:t>ție cu roboți </a:t>
            </a:r>
            <a:r>
              <a:rPr lang="ro-RO" i="1" dirty="0" err="1"/>
              <a:t>folow</a:t>
            </a:r>
            <a:r>
              <a:rPr lang="ro-RO" i="1" dirty="0"/>
              <a:t>-line, </a:t>
            </a:r>
            <a:r>
              <a:rPr lang="ro-RO" i="1" dirty="0" err="1"/>
              <a:t>Ozobot</a:t>
            </a:r>
            <a:r>
              <a:rPr lang="ro-RO" i="1" dirty="0"/>
              <a:t>. Matrice în </a:t>
            </a:r>
            <a:r>
              <a:rPr lang="ro-RO" i="1" dirty="0" err="1"/>
              <a:t>Microbit</a:t>
            </a:r>
            <a:r>
              <a:rPr lang="ro-RO" b="1" dirty="0"/>
              <a:t>. Prezintă elevi creativi din clasele VI-VIII 9.30-10</a:t>
            </a:r>
          </a:p>
          <a:p>
            <a:r>
              <a:rPr lang="ro-RO" b="1" dirty="0">
                <a:solidFill>
                  <a:srgbClr val="FF0000"/>
                </a:solidFill>
              </a:rPr>
              <a:t>Macheta </a:t>
            </a:r>
            <a:r>
              <a:rPr lang="ro-RO" b="1" dirty="0" err="1">
                <a:solidFill>
                  <a:srgbClr val="FF0000"/>
                </a:solidFill>
              </a:rPr>
              <a:t>smart</a:t>
            </a:r>
            <a:r>
              <a:rPr lang="ro-RO" b="1" dirty="0">
                <a:solidFill>
                  <a:srgbClr val="FF0000"/>
                </a:solidFill>
              </a:rPr>
              <a:t> NEOPALTIN </a:t>
            </a:r>
            <a:r>
              <a:rPr lang="ro-RO" b="1" dirty="0"/>
              <a:t>realizată de elevi ai Colegiului UNIREA din Focșani 10-10.30</a:t>
            </a:r>
          </a:p>
          <a:p>
            <a:r>
              <a:rPr lang="ro-RO" b="1" dirty="0"/>
              <a:t>Matematică Populară și Folclor- șezătoare matematică 10.30-13</a:t>
            </a:r>
          </a:p>
          <a:p>
            <a:r>
              <a:rPr lang="ro-RO" b="1" dirty="0"/>
              <a:t>Lansare de carte 13 -13.30, </a:t>
            </a:r>
            <a:r>
              <a:rPr lang="ro-RO" b="1" dirty="0">
                <a:solidFill>
                  <a:srgbClr val="FF0000"/>
                </a:solidFill>
              </a:rPr>
              <a:t>Doctor Ion Cojocaru, R. Moldova</a:t>
            </a:r>
          </a:p>
          <a:p>
            <a:r>
              <a:rPr lang="ro-RO" b="1" dirty="0"/>
              <a:t>Prânz vesel cu de toate 13.30-15</a:t>
            </a:r>
          </a:p>
          <a:p>
            <a:r>
              <a:rPr lang="ro-RO" b="1" dirty="0"/>
              <a:t>Spectacol în culorile toamnei, pe dealul </a:t>
            </a:r>
            <a:r>
              <a:rPr lang="ro-RO" b="1" dirty="0" err="1"/>
              <a:t>Tojanului</a:t>
            </a:r>
            <a:r>
              <a:rPr lang="ro-RO" b="1" dirty="0"/>
              <a:t> 15-18</a:t>
            </a:r>
          </a:p>
          <a:p>
            <a:endParaRPr lang="ro-RO" b="1" dirty="0"/>
          </a:p>
          <a:p>
            <a:endParaRPr lang="ro-RO" dirty="0"/>
          </a:p>
        </p:txBody>
      </p:sp>
      <p:pic>
        <p:nvPicPr>
          <p:cNvPr id="7" name="Picture 2" descr="https://www.presidency.ro/files/userfiles/Stema_Oficiala_a_Romaniei_din_2016.png">
            <a:extLst>
              <a:ext uri="{FF2B5EF4-FFF2-40B4-BE49-F238E27FC236}">
                <a16:creationId xmlns:a16="http://schemas.microsoft.com/office/drawing/2014/main" id="{246D5201-5797-4216-95FE-F434DE371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31" y="5315246"/>
            <a:ext cx="1065286" cy="154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tema Republicii Moldova - Wikipedia">
            <a:extLst>
              <a:ext uri="{FF2B5EF4-FFF2-40B4-BE49-F238E27FC236}">
                <a16:creationId xmlns:a16="http://schemas.microsoft.com/office/drawing/2014/main" id="{3A0104F6-B565-4F7B-9514-1085C6237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500" y="5260544"/>
            <a:ext cx="1262218" cy="158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rapelul României - Centenarul Marii Uniri">
            <a:extLst>
              <a:ext uri="{FF2B5EF4-FFF2-40B4-BE49-F238E27FC236}">
                <a16:creationId xmlns:a16="http://schemas.microsoft.com/office/drawing/2014/main" id="{031E6ABC-140E-4084-9436-6F7CACA3A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7" t="14205" r="19149" b="16416"/>
          <a:stretch/>
        </p:blipFill>
        <p:spPr bwMode="auto">
          <a:xfrm>
            <a:off x="149469" y="365125"/>
            <a:ext cx="2065411" cy="133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u 1">
            <a:extLst>
              <a:ext uri="{FF2B5EF4-FFF2-40B4-BE49-F238E27FC236}">
                <a16:creationId xmlns:a16="http://schemas.microsoft.com/office/drawing/2014/main" id="{25188DF7-8A9A-4260-A01F-4F51C39894E0}"/>
              </a:ext>
            </a:extLst>
          </p:cNvPr>
          <p:cNvSpPr txBox="1">
            <a:spLocks/>
          </p:cNvSpPr>
          <p:nvPr/>
        </p:nvSpPr>
        <p:spPr>
          <a:xfrm>
            <a:off x="565392" y="6057900"/>
            <a:ext cx="3255916" cy="6330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Informatică fără limite</a:t>
            </a:r>
            <a:endParaRPr lang="ro-R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2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EF5EC98-397D-45EF-AC68-EB4EA72E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69" y="365125"/>
            <a:ext cx="11913577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o-R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Programare roboți pentru comunitate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CBB455E-C1FC-487D-9136-BF65B45A1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24" y="1790977"/>
            <a:ext cx="11135751" cy="444118"/>
          </a:xfrm>
        </p:spPr>
        <p:txBody>
          <a:bodyPr>
            <a:normAutofit lnSpcReduction="10000"/>
          </a:bodyPr>
          <a:lstStyle/>
          <a:p>
            <a:r>
              <a:rPr lang="ro-RO" i="1" dirty="0">
                <a:solidFill>
                  <a:srgbClr val="FF0000"/>
                </a:solidFill>
              </a:rPr>
              <a:t>Elevii creativi din clasele VI-VIII de la Școala Gimnazială Paltin</a:t>
            </a:r>
            <a:endParaRPr lang="ro-RO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o-RO" b="1" dirty="0">
              <a:solidFill>
                <a:srgbClr val="FF0000"/>
              </a:solidFill>
            </a:endParaRPr>
          </a:p>
          <a:p>
            <a:endParaRPr lang="ro-RO" dirty="0"/>
          </a:p>
        </p:txBody>
      </p:sp>
      <p:pic>
        <p:nvPicPr>
          <p:cNvPr id="5122" name="Picture 2" descr="Drapelul României - Centenarul Marii Uniri">
            <a:extLst>
              <a:ext uri="{FF2B5EF4-FFF2-40B4-BE49-F238E27FC236}">
                <a16:creationId xmlns:a16="http://schemas.microsoft.com/office/drawing/2014/main" id="{031E6ABC-140E-4084-9436-6F7CACA3A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7" t="14205" r="19149" b="16416"/>
          <a:stretch/>
        </p:blipFill>
        <p:spPr bwMode="auto">
          <a:xfrm>
            <a:off x="149469" y="365125"/>
            <a:ext cx="2065411" cy="133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u 1">
            <a:extLst>
              <a:ext uri="{FF2B5EF4-FFF2-40B4-BE49-F238E27FC236}">
                <a16:creationId xmlns:a16="http://schemas.microsoft.com/office/drawing/2014/main" id="{25188DF7-8A9A-4260-A01F-4F51C39894E0}"/>
              </a:ext>
            </a:extLst>
          </p:cNvPr>
          <p:cNvSpPr txBox="1">
            <a:spLocks/>
          </p:cNvSpPr>
          <p:nvPr/>
        </p:nvSpPr>
        <p:spPr>
          <a:xfrm>
            <a:off x="8807130" y="6128027"/>
            <a:ext cx="3255916" cy="6330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Informatică fără limite</a:t>
            </a:r>
            <a:endParaRPr lang="ro-R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9A00ACBB-EC2F-436E-BEE1-70A21ED3B76B}"/>
              </a:ext>
            </a:extLst>
          </p:cNvPr>
          <p:cNvSpPr txBox="1"/>
          <p:nvPr/>
        </p:nvSpPr>
        <p:spPr>
          <a:xfrm>
            <a:off x="429768" y="2235095"/>
            <a:ext cx="8375904" cy="4031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sz="3200" b="1" dirty="0"/>
              <a:t>Andrei </a:t>
            </a:r>
            <a:r>
              <a:rPr lang="ro-RO" sz="3200" b="1" dirty="0" err="1"/>
              <a:t>Cîntacea</a:t>
            </a:r>
            <a:r>
              <a:rPr lang="ro-RO" sz="3200" b="1" dirty="0"/>
              <a:t> – joc programat pe </a:t>
            </a:r>
            <a:r>
              <a:rPr lang="ro-RO" sz="3200" b="1" dirty="0" err="1"/>
              <a:t>Microbit</a:t>
            </a:r>
            <a:endParaRPr lang="ro-RO" sz="3200" b="1" dirty="0"/>
          </a:p>
          <a:p>
            <a:r>
              <a:rPr lang="ro-RO" sz="3200" b="1" dirty="0"/>
              <a:t>Ionuț Spulber – un mesaj pe matricea  </a:t>
            </a:r>
            <a:r>
              <a:rPr lang="ro-RO" sz="3200" b="1" dirty="0" err="1"/>
              <a:t>Microbit</a:t>
            </a:r>
            <a:endParaRPr lang="ro-RO" sz="3200" b="1" dirty="0"/>
          </a:p>
          <a:p>
            <a:r>
              <a:rPr lang="ro-RO" sz="3200" b="1" dirty="0"/>
              <a:t>Andrei Rusu – </a:t>
            </a:r>
            <a:r>
              <a:rPr lang="ro-RO" sz="3200" b="1" dirty="0" err="1"/>
              <a:t>Ozobot</a:t>
            </a:r>
            <a:r>
              <a:rPr lang="ro-RO" sz="3200" b="1" dirty="0"/>
              <a:t> pe </a:t>
            </a:r>
            <a:r>
              <a:rPr lang="ro-RO" sz="3200" b="1" dirty="0" err="1"/>
              <a:t>Tojan</a:t>
            </a:r>
            <a:r>
              <a:rPr lang="ro-RO" sz="3200" b="1" dirty="0"/>
              <a:t> și la Școală</a:t>
            </a:r>
          </a:p>
          <a:p>
            <a:r>
              <a:rPr lang="ro-RO" sz="3200" b="1" dirty="0"/>
              <a:t>Andrei Nechifor – </a:t>
            </a:r>
            <a:r>
              <a:rPr lang="ro-RO" sz="3200" b="1" dirty="0" err="1"/>
              <a:t>Ozobot</a:t>
            </a:r>
            <a:r>
              <a:rPr lang="ro-RO" sz="3200" b="1" dirty="0"/>
              <a:t> prin sat</a:t>
            </a:r>
          </a:p>
          <a:p>
            <a:r>
              <a:rPr lang="ro-RO" sz="3200" b="1" dirty="0"/>
              <a:t>Nicu Boroș - un mesaj pentru voi pe </a:t>
            </a:r>
            <a:r>
              <a:rPr lang="ro-RO" sz="3200" b="1" dirty="0" err="1"/>
              <a:t>microbit</a:t>
            </a:r>
            <a:endParaRPr lang="ro-RO" sz="3200" b="1" dirty="0"/>
          </a:p>
          <a:p>
            <a:r>
              <a:rPr lang="ro-RO" sz="3200" b="1" dirty="0"/>
              <a:t>Elena Țăranu – </a:t>
            </a:r>
            <a:r>
              <a:rPr lang="ro-RO" sz="3200" b="1" dirty="0" err="1"/>
              <a:t>Ozobot</a:t>
            </a:r>
            <a:r>
              <a:rPr lang="ro-RO" sz="3200" b="1" dirty="0"/>
              <a:t> cu microbuzul la școală</a:t>
            </a:r>
          </a:p>
          <a:p>
            <a:r>
              <a:rPr lang="ro-RO" sz="3200" b="1" dirty="0"/>
              <a:t>Cristian Nechifor – </a:t>
            </a:r>
            <a:r>
              <a:rPr lang="ro-RO" sz="3200" b="1" dirty="0" err="1"/>
              <a:t>follow</a:t>
            </a:r>
            <a:r>
              <a:rPr lang="ro-RO" sz="3200" b="1" dirty="0"/>
              <a:t> line cu </a:t>
            </a:r>
            <a:r>
              <a:rPr lang="ro-RO" sz="3200" b="1" dirty="0" err="1"/>
              <a:t>Ozobot</a:t>
            </a:r>
            <a:endParaRPr lang="ro-RO" sz="3200" b="1" dirty="0"/>
          </a:p>
          <a:p>
            <a:r>
              <a:rPr lang="ro-RO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030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EF5EC98-397D-45EF-AC68-EB4EA72E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69" y="365125"/>
            <a:ext cx="11913577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o-R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Informatica fără limite</a:t>
            </a:r>
          </a:p>
        </p:txBody>
      </p:sp>
      <p:pic>
        <p:nvPicPr>
          <p:cNvPr id="5122" name="Picture 2" descr="Drapelul României - Centenarul Marii Uniri">
            <a:extLst>
              <a:ext uri="{FF2B5EF4-FFF2-40B4-BE49-F238E27FC236}">
                <a16:creationId xmlns:a16="http://schemas.microsoft.com/office/drawing/2014/main" id="{031E6ABC-140E-4084-9436-6F7CACA3A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7" t="14205" r="19149" b="16416"/>
          <a:stretch/>
        </p:blipFill>
        <p:spPr bwMode="auto">
          <a:xfrm>
            <a:off x="149469" y="365125"/>
            <a:ext cx="2065411" cy="133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866E0108-9266-4C13-849D-DE012A419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5"/>
            <a:ext cx="3037047" cy="6437376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3D41CEB6-B645-4442-BFF5-E029CC826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218" y="365124"/>
            <a:ext cx="3053908" cy="6437377"/>
          </a:xfrm>
          <a:prstGeom prst="rect">
            <a:avLst/>
          </a:prstGeom>
        </p:spPr>
      </p:pic>
      <p:sp>
        <p:nvSpPr>
          <p:cNvPr id="11" name="CasetăText 10">
            <a:extLst>
              <a:ext uri="{FF2B5EF4-FFF2-40B4-BE49-F238E27FC236}">
                <a16:creationId xmlns:a16="http://schemas.microsoft.com/office/drawing/2014/main" id="{7AB0A2FB-A552-4564-9718-91DE617E7E25}"/>
              </a:ext>
            </a:extLst>
          </p:cNvPr>
          <p:cNvSpPr txBox="1"/>
          <p:nvPr/>
        </p:nvSpPr>
        <p:spPr>
          <a:xfrm>
            <a:off x="6877745" y="2388818"/>
            <a:ext cx="4535238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sz="2800" b="1" dirty="0"/>
              <a:t>Elevi de la colegiul național UNIREA din Focșani </a:t>
            </a:r>
          </a:p>
          <a:p>
            <a:r>
              <a:rPr lang="ro-RO" sz="2800" b="1" dirty="0"/>
              <a:t>Vă prezintă o soluție de viitor pentru comunitatea Paltin</a:t>
            </a:r>
          </a:p>
          <a:p>
            <a:r>
              <a:rPr lang="ro-RO" sz="2800" b="1" dirty="0"/>
              <a:t>Autobuz electric, Școală independentă energetic...</a:t>
            </a:r>
            <a:br>
              <a:rPr lang="ro-RO" sz="2800" b="1" dirty="0"/>
            </a:br>
            <a:r>
              <a:rPr lang="ro-RO" sz="2800" b="1" dirty="0"/>
              <a:t>Educație creativă!</a:t>
            </a:r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96214D91-6C48-43A9-8091-0ABD573D78C5}"/>
              </a:ext>
            </a:extLst>
          </p:cNvPr>
          <p:cNvSpPr txBox="1"/>
          <p:nvPr/>
        </p:nvSpPr>
        <p:spPr>
          <a:xfrm>
            <a:off x="6877745" y="1855087"/>
            <a:ext cx="424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Macheta printată 3D cu soluții informatice</a:t>
            </a:r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id="{D2A181CD-41F9-4F2F-9278-0EF73C101C98}"/>
              </a:ext>
            </a:extLst>
          </p:cNvPr>
          <p:cNvSpPr txBox="1"/>
          <p:nvPr/>
        </p:nvSpPr>
        <p:spPr>
          <a:xfrm>
            <a:off x="7027954" y="5733823"/>
            <a:ext cx="416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solidFill>
                  <a:srgbClr val="FF0000"/>
                </a:solidFill>
              </a:rPr>
              <a:t>Coordonator, prof. Adrian Colin</a:t>
            </a:r>
          </a:p>
        </p:txBody>
      </p:sp>
    </p:spTree>
    <p:extLst>
      <p:ext uri="{BB962C8B-B14F-4D97-AF65-F5344CB8AC3E}">
        <p14:creationId xmlns:p14="http://schemas.microsoft.com/office/powerpoint/2010/main" val="248331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F5B4844-B87C-4F6E-B39A-0BADA5AB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8" y="381730"/>
            <a:ext cx="10515600" cy="672366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Bine a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ți venit în comuna Paltin, Vrancea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666DE299-05B8-4466-987C-CAB5BEBCC7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" b="13546"/>
          <a:stretch/>
        </p:blipFill>
        <p:spPr>
          <a:xfrm>
            <a:off x="2057400" y="1355747"/>
            <a:ext cx="7831016" cy="512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5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9FE87E0-1C6D-4491-9BAC-726575E4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049" y="5753733"/>
            <a:ext cx="3212856" cy="46132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Informatică fără limite</a:t>
            </a:r>
          </a:p>
        </p:txBody>
      </p:sp>
      <p:sp>
        <p:nvSpPr>
          <p:cNvPr id="7" name="Titlu 1">
            <a:extLst>
              <a:ext uri="{FF2B5EF4-FFF2-40B4-BE49-F238E27FC236}">
                <a16:creationId xmlns:a16="http://schemas.microsoft.com/office/drawing/2014/main" id="{AE948908-C76F-41C0-B77A-35F3603E9B7D}"/>
              </a:ext>
            </a:extLst>
          </p:cNvPr>
          <p:cNvSpPr txBox="1">
            <a:spLocks/>
          </p:cNvSpPr>
          <p:nvPr/>
        </p:nvSpPr>
        <p:spPr>
          <a:xfrm>
            <a:off x="4114800" y="213678"/>
            <a:ext cx="4339966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Matematică </a:t>
            </a:r>
            <a:br>
              <a:rPr lang="ro-RO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fără frontiere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Drapel Romania cu stema 90x155 cm · Rigolo Boutique">
            <a:extLst>
              <a:ext uri="{FF2B5EF4-FFF2-40B4-BE49-F238E27FC236}">
                <a16:creationId xmlns:a16="http://schemas.microsoft.com/office/drawing/2014/main" id="{AB72094C-1D7B-409A-B57F-81148BD37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4" b="9322"/>
          <a:stretch/>
        </p:blipFill>
        <p:spPr bwMode="auto">
          <a:xfrm>
            <a:off x="189083" y="1934308"/>
            <a:ext cx="4579985" cy="283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1 of 1">
            <a:extLst>
              <a:ext uri="{FF2B5EF4-FFF2-40B4-BE49-F238E27FC236}">
                <a16:creationId xmlns:a16="http://schemas.microsoft.com/office/drawing/2014/main" id="{8FAA8144-8AF3-4576-A858-2D4A5D1DB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28" y="1903878"/>
            <a:ext cx="4339967" cy="289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presidency.ro/files/userfiles/Stema_Oficiala_a_Romaniei_din_2016.png">
            <a:extLst>
              <a:ext uri="{FF2B5EF4-FFF2-40B4-BE49-F238E27FC236}">
                <a16:creationId xmlns:a16="http://schemas.microsoft.com/office/drawing/2014/main" id="{A5224BC3-B5FD-410C-BE81-0D604D3D2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953" y="607952"/>
            <a:ext cx="370813" cy="53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tema Republicii Moldova - Wikipedia">
            <a:extLst>
              <a:ext uri="{FF2B5EF4-FFF2-40B4-BE49-F238E27FC236}">
                <a16:creationId xmlns:a16="http://schemas.microsoft.com/office/drawing/2014/main" id="{802E36FD-D945-4D61-B43C-5A0E2425F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70" y="607952"/>
            <a:ext cx="426379" cy="53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08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2C721A0-7E8B-449A-B72C-8CC87EBE7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19824-2223-4B84-9204-9A12CE2D9B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9"/>
          <a:stretch/>
        </p:blipFill>
        <p:spPr>
          <a:xfrm>
            <a:off x="-47730" y="-219808"/>
            <a:ext cx="12287459" cy="7077808"/>
          </a:xfrm>
          <a:prstGeom prst="rect">
            <a:avLst/>
          </a:prstGeom>
        </p:spPr>
      </p:pic>
      <p:sp>
        <p:nvSpPr>
          <p:cNvPr id="5" name="Subtitle 1">
            <a:extLst>
              <a:ext uri="{FF2B5EF4-FFF2-40B4-BE49-F238E27FC236}">
                <a16:creationId xmlns:a16="http://schemas.microsoft.com/office/drawing/2014/main" id="{F1AF3CB8-094A-4AF2-9844-91591877A94C}"/>
              </a:ext>
            </a:extLst>
          </p:cNvPr>
          <p:cNvSpPr txBox="1">
            <a:spLocks/>
          </p:cNvSpPr>
          <p:nvPr/>
        </p:nvSpPr>
        <p:spPr>
          <a:xfrm rot="21357288">
            <a:off x="220812" y="215958"/>
            <a:ext cx="7471572" cy="11633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Locuim într-un sat frumos, cu o școală minunată, cu tradiții populare bine păstrate!    </a:t>
            </a:r>
            <a:r>
              <a:rPr lang="ro-RO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Ce bine este la Paltin!</a:t>
            </a:r>
            <a:endParaRPr lang="ro-RO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7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FCD0C4F9-B6D5-4539-A9D7-3656C2BF7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98" y="0"/>
            <a:ext cx="8579203" cy="6858000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72AB111E-FEC0-4300-999C-5AB4D4DF8BC1}"/>
              </a:ext>
            </a:extLst>
          </p:cNvPr>
          <p:cNvSpPr txBox="1"/>
          <p:nvPr/>
        </p:nvSpPr>
        <p:spPr>
          <a:xfrm>
            <a:off x="7069015" y="1820008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cls</a:t>
            </a:r>
            <a:r>
              <a:rPr lang="en-US" sz="1400" dirty="0"/>
              <a:t> VIII</a:t>
            </a:r>
            <a:endParaRPr lang="ro-RO" sz="1400" dirty="0"/>
          </a:p>
        </p:txBody>
      </p:sp>
    </p:spTree>
    <p:extLst>
      <p:ext uri="{BB962C8B-B14F-4D97-AF65-F5344CB8AC3E}">
        <p14:creationId xmlns:p14="http://schemas.microsoft.com/office/powerpoint/2010/main" val="8166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EF5EC98-397D-45EF-AC68-EB4EA72E7AB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o-R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Profesori și elevi de la Liceul Teoretic Mălăiești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CBB455E-C1FC-487D-9136-BF65B45A1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0455"/>
            <a:ext cx="5861538" cy="3845413"/>
          </a:xfrm>
        </p:spPr>
        <p:txBody>
          <a:bodyPr/>
          <a:lstStyle/>
          <a:p>
            <a:r>
              <a:rPr lang="ro-RO" b="1" dirty="0"/>
              <a:t>Marina </a:t>
            </a:r>
            <a:r>
              <a:rPr lang="ro-RO" b="1" dirty="0" err="1"/>
              <a:t>Cotoman</a:t>
            </a:r>
            <a:r>
              <a:rPr lang="ro-RO" b="1" dirty="0"/>
              <a:t>, profesor, Director</a:t>
            </a:r>
          </a:p>
          <a:p>
            <a:r>
              <a:rPr lang="ro-RO" b="1" dirty="0"/>
              <a:t>Valentina </a:t>
            </a:r>
            <a:r>
              <a:rPr lang="ro-RO" b="1" dirty="0" err="1"/>
              <a:t>Ghimp</a:t>
            </a:r>
            <a:r>
              <a:rPr lang="ro-RO" b="1" dirty="0"/>
              <a:t>, profesor</a:t>
            </a:r>
          </a:p>
          <a:p>
            <a:r>
              <a:rPr lang="ro-RO" dirty="0"/>
              <a:t>Alexandrina </a:t>
            </a:r>
            <a:r>
              <a:rPr lang="ro-RO" dirty="0" err="1"/>
              <a:t>Cotoman</a:t>
            </a:r>
            <a:r>
              <a:rPr lang="ro-RO" dirty="0"/>
              <a:t>, elevă</a:t>
            </a:r>
          </a:p>
          <a:p>
            <a:r>
              <a:rPr lang="ro-RO" dirty="0"/>
              <a:t>Roma </a:t>
            </a:r>
            <a:r>
              <a:rPr lang="ro-RO" dirty="0" err="1"/>
              <a:t>Ghidenco</a:t>
            </a:r>
            <a:r>
              <a:rPr lang="ro-RO" dirty="0"/>
              <a:t>, elev</a:t>
            </a:r>
          </a:p>
          <a:p>
            <a:r>
              <a:rPr lang="ro-RO" dirty="0"/>
              <a:t>Sorin </a:t>
            </a:r>
            <a:r>
              <a:rPr lang="ro-RO" dirty="0" err="1"/>
              <a:t>Ghimp</a:t>
            </a:r>
            <a:r>
              <a:rPr lang="ro-RO" dirty="0"/>
              <a:t>, elev</a:t>
            </a:r>
          </a:p>
          <a:p>
            <a:r>
              <a:rPr lang="ro-RO" dirty="0"/>
              <a:t>Roma </a:t>
            </a:r>
            <a:r>
              <a:rPr lang="ro-RO" dirty="0" err="1"/>
              <a:t>Temciuc</a:t>
            </a:r>
            <a:r>
              <a:rPr lang="ro-RO" dirty="0"/>
              <a:t>, elev</a:t>
            </a:r>
          </a:p>
          <a:p>
            <a:r>
              <a:rPr lang="ro-RO" dirty="0"/>
              <a:t>Eduard </a:t>
            </a:r>
            <a:r>
              <a:rPr lang="ro-RO" dirty="0" err="1"/>
              <a:t>Cotoman</a:t>
            </a:r>
            <a:r>
              <a:rPr lang="ro-RO" dirty="0"/>
              <a:t>, elev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7D391E2F-3C07-4D71-8BDC-67E308A94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584" y="1988181"/>
            <a:ext cx="3566711" cy="4181415"/>
          </a:xfrm>
          <a:prstGeom prst="rect">
            <a:avLst/>
          </a:prstGeom>
        </p:spPr>
      </p:pic>
      <p:pic>
        <p:nvPicPr>
          <p:cNvPr id="5" name="Picture 2" descr="Stema Republicii Moldova - Wikipedia">
            <a:extLst>
              <a:ext uri="{FF2B5EF4-FFF2-40B4-BE49-F238E27FC236}">
                <a16:creationId xmlns:a16="http://schemas.microsoft.com/office/drawing/2014/main" id="{80F6DB06-7779-4167-A4EE-89F1B76C0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98" y="4983784"/>
            <a:ext cx="1305609" cy="164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5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EF5EC98-397D-45EF-AC68-EB4EA72E7AB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o-R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Profesori și elevi de la Gimnaziul Vărăncău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CBB455E-C1FC-487D-9136-BF65B45A1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5861538" cy="3221160"/>
          </a:xfrm>
        </p:spPr>
        <p:txBody>
          <a:bodyPr/>
          <a:lstStyle/>
          <a:p>
            <a:r>
              <a:rPr lang="ro-RO" b="1" dirty="0" err="1"/>
              <a:t>Alla</a:t>
            </a:r>
            <a:r>
              <a:rPr lang="ro-RO" b="1" dirty="0"/>
              <a:t> </a:t>
            </a:r>
            <a:r>
              <a:rPr lang="ro-RO" b="1" dirty="0" err="1"/>
              <a:t>Tașnic</a:t>
            </a:r>
            <a:r>
              <a:rPr lang="ro-RO" b="1" dirty="0"/>
              <a:t>, profesor, Director</a:t>
            </a:r>
          </a:p>
          <a:p>
            <a:r>
              <a:rPr lang="ro-RO" b="1" dirty="0"/>
              <a:t>Cristina </a:t>
            </a:r>
            <a:r>
              <a:rPr lang="ro-RO" b="1" dirty="0" err="1"/>
              <a:t>Crăchilă</a:t>
            </a:r>
            <a:r>
              <a:rPr lang="ro-RO" b="1" dirty="0"/>
              <a:t>, profesor</a:t>
            </a:r>
          </a:p>
          <a:p>
            <a:r>
              <a:rPr lang="ro-RO" dirty="0"/>
              <a:t>Liliana Cărăuș, elevă</a:t>
            </a:r>
          </a:p>
          <a:p>
            <a:r>
              <a:rPr lang="ro-RO" dirty="0"/>
              <a:t>Patricia </a:t>
            </a:r>
            <a:r>
              <a:rPr lang="ro-RO" dirty="0" err="1"/>
              <a:t>Furdui</a:t>
            </a:r>
            <a:r>
              <a:rPr lang="ro-RO" dirty="0"/>
              <a:t>, elev</a:t>
            </a:r>
          </a:p>
          <a:p>
            <a:r>
              <a:rPr lang="ro-RO" dirty="0"/>
              <a:t>Laurențiu </a:t>
            </a:r>
            <a:r>
              <a:rPr lang="ro-RO" dirty="0" err="1"/>
              <a:t>Furdui</a:t>
            </a:r>
            <a:r>
              <a:rPr lang="ro-RO" dirty="0"/>
              <a:t>, elev</a:t>
            </a:r>
          </a:p>
          <a:p>
            <a:r>
              <a:rPr lang="ro-RO" dirty="0"/>
              <a:t>Bogdan </a:t>
            </a:r>
            <a:r>
              <a:rPr lang="ro-RO" dirty="0" err="1"/>
              <a:t>Fornea</a:t>
            </a:r>
            <a:r>
              <a:rPr lang="ro-RO" dirty="0"/>
              <a:t>, elev</a:t>
            </a:r>
          </a:p>
        </p:txBody>
      </p:sp>
      <p:pic>
        <p:nvPicPr>
          <p:cNvPr id="1026" name="Picture 2" descr="https://observatorul.md/wp-content/uploads/2017/11/ODN_8717.jpg">
            <a:extLst>
              <a:ext uri="{FF2B5EF4-FFF2-40B4-BE49-F238E27FC236}">
                <a16:creationId xmlns:a16="http://schemas.microsoft.com/office/drawing/2014/main" id="{A9324070-0719-4315-837F-1D1137F53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92" y="2360245"/>
            <a:ext cx="5243146" cy="349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tema Republicii Moldova - Wikipedia">
            <a:extLst>
              <a:ext uri="{FF2B5EF4-FFF2-40B4-BE49-F238E27FC236}">
                <a16:creationId xmlns:a16="http://schemas.microsoft.com/office/drawing/2014/main" id="{7AF76060-00EC-4448-869D-4B9C29B82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3" y="5122178"/>
            <a:ext cx="1305609" cy="164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44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EF5EC98-397D-45EF-AC68-EB4EA72E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69" y="365125"/>
            <a:ext cx="11913577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o-R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Profesori și elevi de la Gimnaziul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Alexandru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Lupa</a:t>
            </a:r>
            <a:r>
              <a:rPr lang="ro-R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șcu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Volovi</a:t>
            </a:r>
            <a:r>
              <a:rPr lang="ro-R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ța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CBB455E-C1FC-487D-9136-BF65B45A1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872654" cy="3291498"/>
          </a:xfrm>
        </p:spPr>
        <p:txBody>
          <a:bodyPr>
            <a:normAutofit/>
          </a:bodyPr>
          <a:lstStyle/>
          <a:p>
            <a:r>
              <a:rPr lang="ro-RO" b="1" dirty="0"/>
              <a:t>Svetlana </a:t>
            </a:r>
            <a:r>
              <a:rPr lang="ro-RO" b="1" dirty="0" err="1"/>
              <a:t>Rahimov</a:t>
            </a:r>
            <a:r>
              <a:rPr lang="ro-RO" b="1" dirty="0"/>
              <a:t>, profesor, Director</a:t>
            </a:r>
          </a:p>
          <a:p>
            <a:r>
              <a:rPr lang="ro-RO" b="1" dirty="0"/>
              <a:t>Cristina Sârghii, profesor, director adjunct</a:t>
            </a:r>
          </a:p>
          <a:p>
            <a:r>
              <a:rPr lang="ro-RO" b="1" dirty="0"/>
              <a:t>Cristina Vizitiu, profesor</a:t>
            </a:r>
          </a:p>
          <a:p>
            <a:r>
              <a:rPr lang="ro-RO" dirty="0"/>
              <a:t>Vladimir </a:t>
            </a:r>
            <a:r>
              <a:rPr lang="ro-RO" dirty="0" err="1"/>
              <a:t>Rahimov</a:t>
            </a:r>
            <a:r>
              <a:rPr lang="ro-RO" dirty="0"/>
              <a:t>, elev</a:t>
            </a:r>
          </a:p>
          <a:p>
            <a:r>
              <a:rPr lang="ro-RO" dirty="0"/>
              <a:t>Patricia Maxim, elevă</a:t>
            </a:r>
          </a:p>
          <a:p>
            <a:r>
              <a:rPr lang="ro-RO" dirty="0"/>
              <a:t>Vladimir </a:t>
            </a:r>
            <a:r>
              <a:rPr lang="ro-RO" dirty="0" err="1"/>
              <a:t>Cojuhari</a:t>
            </a:r>
            <a:r>
              <a:rPr lang="ro-RO" dirty="0"/>
              <a:t>, elev</a:t>
            </a:r>
          </a:p>
        </p:txBody>
      </p:sp>
      <p:pic>
        <p:nvPicPr>
          <p:cNvPr id="2050" name="Picture 2" descr="https://www.calm.md/wp-content/uploads/2020/04/volovita-727743.jpg">
            <a:extLst>
              <a:ext uri="{FF2B5EF4-FFF2-40B4-BE49-F238E27FC236}">
                <a16:creationId xmlns:a16="http://schemas.microsoft.com/office/drawing/2014/main" id="{119F9D65-55DE-4815-A872-9E06574D4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16" y="2827940"/>
            <a:ext cx="6030058" cy="36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tema Republicii Moldova - Wikipedia">
            <a:extLst>
              <a:ext uri="{FF2B5EF4-FFF2-40B4-BE49-F238E27FC236}">
                <a16:creationId xmlns:a16="http://schemas.microsoft.com/office/drawing/2014/main" id="{3ABB2B82-C206-4A71-89A6-5140332FA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5" y="5117124"/>
            <a:ext cx="1305609" cy="164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0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EF5EC98-397D-45EF-AC68-EB4EA72E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69" y="365125"/>
            <a:ext cx="11913577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o-R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Șezătoare matematică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CBB455E-C1FC-487D-9136-BF65B45A1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8732" y="1997955"/>
            <a:ext cx="5580185" cy="329149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o-RO" sz="4000" b="1" dirty="0"/>
              <a:t>Dr. Ion Cojocaru </a:t>
            </a:r>
          </a:p>
          <a:p>
            <a:r>
              <a:rPr lang="ro-RO" sz="4000" b="1" dirty="0"/>
              <a:t>Dr. Laurențiu </a:t>
            </a:r>
            <a:r>
              <a:rPr lang="ro-RO" sz="4000" b="1" dirty="0" err="1"/>
              <a:t>Calmuțchi</a:t>
            </a:r>
            <a:endParaRPr lang="ro-RO" sz="4000" b="1" dirty="0"/>
          </a:p>
          <a:p>
            <a:r>
              <a:rPr lang="ro-RO" sz="4000" b="1" dirty="0"/>
              <a:t>Prof. Daniela Marchitan</a:t>
            </a:r>
          </a:p>
          <a:p>
            <a:r>
              <a:rPr lang="ro-RO" sz="4000" b="1" dirty="0"/>
              <a:t>Prof. Gabriela Gherman</a:t>
            </a:r>
          </a:p>
          <a:p>
            <a:r>
              <a:rPr lang="ro-RO" sz="4000" b="1" dirty="0"/>
              <a:t>Prof Ionel Tătaru</a:t>
            </a:r>
          </a:p>
        </p:txBody>
      </p:sp>
      <p:pic>
        <p:nvPicPr>
          <p:cNvPr id="6" name="Picture 3" descr="21">
            <a:extLst>
              <a:ext uri="{FF2B5EF4-FFF2-40B4-BE49-F238E27FC236}">
                <a16:creationId xmlns:a16="http://schemas.microsoft.com/office/drawing/2014/main" id="{E4305EBD-75C6-4798-8D54-C2E4BD243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874" y="5596720"/>
            <a:ext cx="4533900" cy="1088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01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gallery dir="r"/>
      </p:transition>
    </mc:Choice>
    <mc:Fallback>
      <p:transition spd="slow" advClick="0" advTm="8000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447</Words>
  <Application>Microsoft Office PowerPoint</Application>
  <PresentationFormat>Ecran lat</PresentationFormat>
  <Paragraphs>69</Paragraphs>
  <Slides>13</Slides>
  <Notes>0</Notes>
  <HiddenSlides>0</HiddenSlides>
  <MMClips>0</MMClips>
  <ScaleCrop>false</ScaleCrop>
  <HeadingPairs>
    <vt:vector size="8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Servere OLE încorporate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Temă Office</vt:lpstr>
      <vt:lpstr>CorelDRAW</vt:lpstr>
      <vt:lpstr>Bine ați venit în școala noastră!</vt:lpstr>
      <vt:lpstr>Bine ați venit în comuna Paltin, Vrancea</vt:lpstr>
      <vt:lpstr>Informatică fără limite</vt:lpstr>
      <vt:lpstr>Prezentare PowerPoint</vt:lpstr>
      <vt:lpstr>Prezentare PowerPoint</vt:lpstr>
      <vt:lpstr>Profesori și elevi de la Liceul Teoretic Mălăiești</vt:lpstr>
      <vt:lpstr>Profesori și elevi de la Gimnaziul Vărăncău</vt:lpstr>
      <vt:lpstr>Profesori și elevi de la Gimnaziul “Alexandru Lupașcu” – Volovița</vt:lpstr>
      <vt:lpstr>Șezătoare matematică</vt:lpstr>
      <vt:lpstr>Mulțumiri pentru sprijin</vt:lpstr>
      <vt:lpstr>Programul Zilei, “Matematică fără frontiere “</vt:lpstr>
      <vt:lpstr>Programare roboți pentru comunitate</vt:lpstr>
      <vt:lpstr>Informatica fără limite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Bine ați venit în școala noastră!</dc:title>
  <dc:creator>Emil Onea</dc:creator>
  <cp:lastModifiedBy>Emil Onea</cp:lastModifiedBy>
  <cp:revision>22</cp:revision>
  <dcterms:created xsi:type="dcterms:W3CDTF">2022-09-29T18:23:59Z</dcterms:created>
  <dcterms:modified xsi:type="dcterms:W3CDTF">2022-09-30T20:56:00Z</dcterms:modified>
</cp:coreProperties>
</file>